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8" r:id="rId4"/>
    <p:sldId id="320" r:id="rId5"/>
    <p:sldId id="322" r:id="rId6"/>
    <p:sldId id="325" r:id="rId7"/>
    <p:sldId id="330" r:id="rId8"/>
    <p:sldId id="329" r:id="rId9"/>
    <p:sldId id="336" r:id="rId10"/>
    <p:sldId id="334" r:id="rId11"/>
    <p:sldId id="339" r:id="rId12"/>
    <p:sldId id="343" r:id="rId13"/>
    <p:sldId id="344" r:id="rId14"/>
    <p:sldId id="345" r:id="rId15"/>
    <p:sldId id="346" r:id="rId16"/>
    <p:sldId id="347" r:id="rId17"/>
    <p:sldId id="342" r:id="rId18"/>
    <p:sldId id="348" r:id="rId1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F9F6"/>
    <a:srgbClr val="A61A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2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9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4.jpeg"/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5.jpeg"/><Relationship Id="rId1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6.jpeg"/><Relationship Id="rId1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7.jpeg"/><Relationship Id="rId1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8.jpeg"/><Relationship Id="rId1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9.jpeg"/><Relationship Id="rId1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6.jpeg"/><Relationship Id="rId2" Type="http://schemas.openxmlformats.org/officeDocument/2006/relationships/tags" Target="../tags/tag1.xml"/><Relationship Id="rId1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1.jpeg"/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微信图片_20250703115117_副本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3" name="矩形 2"/>
          <p:cNvSpPr/>
          <p:nvPr/>
        </p:nvSpPr>
        <p:spPr>
          <a:xfrm>
            <a:off x="0" y="2993390"/>
            <a:ext cx="12140565" cy="2272665"/>
          </a:xfrm>
          <a:prstGeom prst="rect">
            <a:avLst/>
          </a:prstGeom>
          <a:solidFill>
            <a:schemeClr val="bg1">
              <a:alpha val="39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" y="3082290"/>
            <a:ext cx="12140564" cy="24041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4400" b="1" dirty="0">
                <a:solidFill>
                  <a:srgbClr val="F7F9F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三国文化研究展示中心</a:t>
            </a:r>
            <a:r>
              <a:rPr lang="zh-CN" altLang="en-US" sz="4400" b="1" dirty="0" smtClean="0">
                <a:solidFill>
                  <a:srgbClr val="F7F9F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提升</a:t>
            </a:r>
            <a:endParaRPr lang="en-US" altLang="zh-CN" sz="4400" b="1" dirty="0" smtClean="0">
              <a:solidFill>
                <a:srgbClr val="F7F9F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4400" b="1" dirty="0" smtClean="0">
                <a:solidFill>
                  <a:srgbClr val="F7F9F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zh-CN" altLang="en-US" sz="4400" b="1" dirty="0">
                <a:solidFill>
                  <a:srgbClr val="F7F9F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武侯祠危房维修）</a:t>
            </a:r>
            <a:r>
              <a:rPr lang="zh-CN" altLang="en-US" sz="4400" b="1" dirty="0" smtClean="0">
                <a:solidFill>
                  <a:srgbClr val="F7F9F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项目二期</a:t>
            </a:r>
            <a:endParaRPr lang="zh-CN" altLang="en-US" sz="4400" b="1" dirty="0">
              <a:solidFill>
                <a:srgbClr val="F7F9F6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>
              <a:buClrTx/>
              <a:buSzTx/>
              <a:buFontTx/>
            </a:pPr>
            <a:endParaRPr lang="zh-CN" altLang="en-US" sz="2400" b="1" dirty="0">
              <a:solidFill>
                <a:srgbClr val="F7F9F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  <a:p>
            <a:pPr algn="ctr">
              <a:buClrTx/>
              <a:buSzTx/>
              <a:buFontTx/>
            </a:pPr>
            <a:r>
              <a:rPr lang="zh-CN" altLang="en-US" sz="2400" b="1" dirty="0" smtClean="0">
                <a:solidFill>
                  <a:srgbClr val="F7F9F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二〇二六年四月</a:t>
            </a:r>
            <a:endParaRPr lang="zh-CN" altLang="en-US" sz="2400" b="1" dirty="0">
              <a:solidFill>
                <a:srgbClr val="F7F9F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endParaRPr lang="zh-CN" altLang="en-US" sz="2400" b="1" dirty="0">
              <a:solidFill>
                <a:srgbClr val="F7F9F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IM 6"/>
          <p:cNvPicPr/>
          <p:nvPr/>
        </p:nvPicPr>
        <p:blipFill>
          <a:blip r:embed="rId2"/>
          <a:stretch>
            <a:fillRect/>
          </a:stretch>
        </p:blipFill>
        <p:spPr>
          <a:xfrm>
            <a:off x="740093" y="552133"/>
            <a:ext cx="978535" cy="75247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3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肘形连接符 24"/>
          <p:cNvCxnSpPr/>
          <p:nvPr/>
        </p:nvCxnSpPr>
        <p:spPr>
          <a:xfrm flipV="1">
            <a:off x="0" y="290195"/>
            <a:ext cx="11039475" cy="483870"/>
          </a:xfrm>
          <a:prstGeom prst="bentConnector3">
            <a:avLst>
              <a:gd name="adj1" fmla="val 29588"/>
            </a:avLst>
          </a:prstGeom>
          <a:ln w="60325" cap="sq" cmpd="dbl">
            <a:solidFill>
              <a:schemeClr val="accent6">
                <a:lumMod val="50000"/>
              </a:schemeClr>
            </a:solidFill>
            <a:prstDash val="solid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436245" y="290195"/>
            <a:ext cx="2883535" cy="7213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方正粗黑宋简体" panose="02000000000000000000" charset="-122"/>
                <a:ea typeface="方正粗黑宋简体" panose="02000000000000000000" charset="-122"/>
                <a:sym typeface="+mn-ea"/>
              </a:rPr>
              <a:t>四</a:t>
            </a:r>
            <a:r>
              <a:rPr lang="en-US" altLang="zh-CN" sz="2400"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方正粗黑宋简体" panose="02000000000000000000" charset="-122"/>
                <a:ea typeface="方正粗黑宋简体" panose="02000000000000000000" charset="-122"/>
                <a:sym typeface="+mn-ea"/>
              </a:rPr>
              <a:t> </a:t>
            </a:r>
            <a:r>
              <a:rPr lang="zh-CN" altLang="en-US" sz="2400"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方正粗黑宋简体" panose="02000000000000000000" charset="-122"/>
                <a:ea typeface="方正粗黑宋简体" panose="02000000000000000000" charset="-122"/>
                <a:sym typeface="+mn-ea"/>
              </a:rPr>
              <a:t>、项目建设内容</a:t>
            </a:r>
            <a:endParaRPr lang="zh-CN" altLang="en-US" sz="2400">
              <a:solidFill>
                <a:schemeClr val="accent6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方正粗黑宋简体" panose="02000000000000000000" charset="-122"/>
              <a:ea typeface="方正粗黑宋简体" panose="02000000000000000000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5920740" y="451167"/>
            <a:ext cx="4471670" cy="4870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 b="1" dirty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（二）项目设计方案</a:t>
            </a:r>
            <a:endParaRPr lang="zh-CN" altLang="en-US" sz="2400" b="1" dirty="0">
              <a:solidFill>
                <a:schemeClr val="accent6">
                  <a:lumMod val="50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5740" y="996315"/>
            <a:ext cx="2944784" cy="4870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b="1" dirty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3.</a:t>
            </a:r>
            <a:r>
              <a:rPr lang="zh-CN" altLang="en-US" b="1" dirty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周边环境</a:t>
            </a:r>
            <a:r>
              <a:rPr lang="zh-CN" altLang="en-US" b="1" dirty="0" smtClean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整治</a:t>
            </a:r>
            <a:endParaRPr lang="zh-CN" altLang="en-US" b="1" dirty="0">
              <a:latin typeface="+mn-ea"/>
              <a:cs typeface="+mn-ea"/>
              <a:sym typeface="+mn-ea"/>
            </a:endParaRPr>
          </a:p>
          <a:p>
            <a:endParaRPr lang="zh-CN" altLang="en-US" b="1" dirty="0">
              <a:solidFill>
                <a:schemeClr val="accent6">
                  <a:lumMod val="50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36245" y="4954963"/>
            <a:ext cx="11283315" cy="142430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indent="0" algn="l" defTabSz="266700" eaLnBrk="0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0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lang="en-US" altLang="zh-CN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实施项目用地范围内环境综合整治</a:t>
            </a:r>
            <a:r>
              <a:rPr lang="zh-CN" altLang="en-US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lang="zh-CN" altLang="en-US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拆除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一办公区东侧内部围墙形成合院，将原停车棚旁</a:t>
            </a: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L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型小青瓦房部分拆除，配合</a:t>
            </a:r>
            <a:r>
              <a:rPr lang="zh-CN" altLang="en-US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石材地面铺装、绿植景观提升等；项目将保留现有名木古树及高大乔木，营造川派园林空间氛围。</a:t>
            </a:r>
            <a:endParaRPr lang="zh-CN" altLang="en-US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l" defTabSz="266700" eaLnBrk="0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 typeface="Wingdings" panose="05000000000000000000" charset="0"/>
              <a:buNone/>
            </a:pPr>
            <a:endParaRPr lang="zh-CN" altLang="en-US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4" name="图片 3" descr="微信图片_202506191859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" y="1600835"/>
            <a:ext cx="3829685" cy="2872105"/>
          </a:xfrm>
          <a:prstGeom prst="rect">
            <a:avLst/>
          </a:prstGeom>
        </p:spPr>
      </p:pic>
      <p:pic>
        <p:nvPicPr>
          <p:cNvPr id="5" name="图片 4" descr="微信图片_2025061918590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5760" y="1589405"/>
            <a:ext cx="3840480" cy="2880360"/>
          </a:xfrm>
          <a:prstGeom prst="rect">
            <a:avLst/>
          </a:prstGeom>
        </p:spPr>
      </p:pic>
      <p:pic>
        <p:nvPicPr>
          <p:cNvPr id="6" name="图片 5" descr="微信图片_20250619185946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6575" y="1582420"/>
            <a:ext cx="3855085" cy="289115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3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肘形连接符 24"/>
          <p:cNvCxnSpPr/>
          <p:nvPr/>
        </p:nvCxnSpPr>
        <p:spPr>
          <a:xfrm flipV="1">
            <a:off x="0" y="290195"/>
            <a:ext cx="11039475" cy="483870"/>
          </a:xfrm>
          <a:prstGeom prst="bentConnector3">
            <a:avLst>
              <a:gd name="adj1" fmla="val 29588"/>
            </a:avLst>
          </a:prstGeom>
          <a:ln w="60325" cap="sq" cmpd="dbl">
            <a:solidFill>
              <a:schemeClr val="accent6">
                <a:lumMod val="50000"/>
              </a:schemeClr>
            </a:solidFill>
            <a:prstDash val="solid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436245" y="290195"/>
            <a:ext cx="2883535" cy="7213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方正粗黑宋简体" panose="02000000000000000000" charset="-122"/>
                <a:ea typeface="方正粗黑宋简体" panose="02000000000000000000" charset="-122"/>
                <a:sym typeface="+mn-ea"/>
              </a:rPr>
              <a:t>四</a:t>
            </a:r>
            <a:r>
              <a:rPr lang="en-US" altLang="zh-CN" sz="2400"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方正粗黑宋简体" panose="02000000000000000000" charset="-122"/>
                <a:ea typeface="方正粗黑宋简体" panose="02000000000000000000" charset="-122"/>
                <a:sym typeface="+mn-ea"/>
              </a:rPr>
              <a:t> </a:t>
            </a:r>
            <a:r>
              <a:rPr lang="zh-CN" altLang="en-US" sz="2400"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方正粗黑宋简体" panose="02000000000000000000" charset="-122"/>
                <a:ea typeface="方正粗黑宋简体" panose="02000000000000000000" charset="-122"/>
                <a:sym typeface="+mn-ea"/>
              </a:rPr>
              <a:t>、项目建设内容</a:t>
            </a:r>
            <a:endParaRPr lang="zh-CN" altLang="en-US" sz="2400">
              <a:solidFill>
                <a:schemeClr val="accent6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方正粗黑宋简体" panose="02000000000000000000" charset="-122"/>
              <a:ea typeface="方正粗黑宋简体" panose="02000000000000000000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9332595" y="387350"/>
            <a:ext cx="1292860" cy="4870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 b="1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效果图</a:t>
            </a:r>
            <a:endParaRPr lang="zh-CN" altLang="en-US" sz="2400" b="1">
              <a:solidFill>
                <a:schemeClr val="accent6">
                  <a:lumMod val="50000"/>
                </a:schemeClr>
              </a:solidFill>
              <a:latin typeface="+mn-ea"/>
              <a:cs typeface="+mn-ea"/>
            </a:endParaRPr>
          </a:p>
        </p:txBody>
      </p:sp>
      <p:pic>
        <p:nvPicPr>
          <p:cNvPr id="4" name="图片 3" descr="微信图片_202507031151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190" y="904875"/>
            <a:ext cx="10409555" cy="595312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112520" y="1219835"/>
            <a:ext cx="3481705" cy="2266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/>
              <a:t>北侧鸟瞰图</a:t>
            </a:r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3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肘形连接符 24"/>
          <p:cNvCxnSpPr/>
          <p:nvPr/>
        </p:nvCxnSpPr>
        <p:spPr>
          <a:xfrm flipV="1">
            <a:off x="0" y="290195"/>
            <a:ext cx="11039475" cy="483870"/>
          </a:xfrm>
          <a:prstGeom prst="bentConnector3">
            <a:avLst>
              <a:gd name="adj1" fmla="val 29588"/>
            </a:avLst>
          </a:prstGeom>
          <a:ln w="60325" cap="sq" cmpd="dbl">
            <a:solidFill>
              <a:schemeClr val="accent6">
                <a:lumMod val="50000"/>
              </a:schemeClr>
            </a:solidFill>
            <a:prstDash val="solid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436245" y="290195"/>
            <a:ext cx="2883535" cy="7213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方正粗黑宋简体" panose="02000000000000000000" charset="-122"/>
                <a:ea typeface="方正粗黑宋简体" panose="02000000000000000000" charset="-122"/>
                <a:sym typeface="+mn-ea"/>
              </a:rPr>
              <a:t>四</a:t>
            </a:r>
            <a:r>
              <a:rPr lang="en-US" altLang="zh-CN" sz="2400"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方正粗黑宋简体" panose="02000000000000000000" charset="-122"/>
                <a:ea typeface="方正粗黑宋简体" panose="02000000000000000000" charset="-122"/>
                <a:sym typeface="+mn-ea"/>
              </a:rPr>
              <a:t> </a:t>
            </a:r>
            <a:r>
              <a:rPr lang="zh-CN" altLang="en-US" sz="2400"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方正粗黑宋简体" panose="02000000000000000000" charset="-122"/>
                <a:ea typeface="方正粗黑宋简体" panose="02000000000000000000" charset="-122"/>
                <a:sym typeface="+mn-ea"/>
              </a:rPr>
              <a:t>、项目建设内容</a:t>
            </a:r>
            <a:endParaRPr lang="zh-CN" altLang="en-US" sz="2400">
              <a:solidFill>
                <a:schemeClr val="accent6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方正粗黑宋简体" panose="02000000000000000000" charset="-122"/>
              <a:ea typeface="方正粗黑宋简体" panose="02000000000000000000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9332595" y="387350"/>
            <a:ext cx="1292860" cy="4870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 b="1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效果图</a:t>
            </a:r>
            <a:endParaRPr lang="zh-CN" altLang="en-US" sz="2400" b="1">
              <a:solidFill>
                <a:schemeClr val="accent6">
                  <a:lumMod val="50000"/>
                </a:schemeClr>
              </a:solidFill>
              <a:latin typeface="+mn-ea"/>
              <a:cs typeface="+mn-ea"/>
            </a:endParaRPr>
          </a:p>
        </p:txBody>
      </p:sp>
      <p:pic>
        <p:nvPicPr>
          <p:cNvPr id="3" name="图片 2" descr="微信图片_2025070311520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5555" y="874395"/>
            <a:ext cx="9470390" cy="591883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453515" y="1011555"/>
            <a:ext cx="3507740" cy="2622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/>
              <a:t>南侧鸟瞰图</a:t>
            </a:r>
            <a:endParaRPr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3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肘形连接符 24"/>
          <p:cNvCxnSpPr/>
          <p:nvPr/>
        </p:nvCxnSpPr>
        <p:spPr>
          <a:xfrm flipV="1">
            <a:off x="0" y="290195"/>
            <a:ext cx="11039475" cy="483870"/>
          </a:xfrm>
          <a:prstGeom prst="bentConnector3">
            <a:avLst>
              <a:gd name="adj1" fmla="val 29588"/>
            </a:avLst>
          </a:prstGeom>
          <a:ln w="60325" cap="sq" cmpd="dbl">
            <a:solidFill>
              <a:schemeClr val="accent6">
                <a:lumMod val="50000"/>
              </a:schemeClr>
            </a:solidFill>
            <a:prstDash val="solid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436245" y="290195"/>
            <a:ext cx="2883535" cy="7213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方正粗黑宋简体" panose="02000000000000000000" charset="-122"/>
                <a:ea typeface="方正粗黑宋简体" panose="02000000000000000000" charset="-122"/>
                <a:sym typeface="+mn-ea"/>
              </a:rPr>
              <a:t>四</a:t>
            </a:r>
            <a:r>
              <a:rPr lang="en-US" altLang="zh-CN" sz="2400"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方正粗黑宋简体" panose="02000000000000000000" charset="-122"/>
                <a:ea typeface="方正粗黑宋简体" panose="02000000000000000000" charset="-122"/>
                <a:sym typeface="+mn-ea"/>
              </a:rPr>
              <a:t> </a:t>
            </a:r>
            <a:r>
              <a:rPr lang="zh-CN" altLang="en-US" sz="2400"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方正粗黑宋简体" panose="02000000000000000000" charset="-122"/>
                <a:ea typeface="方正粗黑宋简体" panose="02000000000000000000" charset="-122"/>
                <a:sym typeface="+mn-ea"/>
              </a:rPr>
              <a:t>、项目建设内容</a:t>
            </a:r>
            <a:endParaRPr lang="zh-CN" altLang="en-US" sz="2400">
              <a:solidFill>
                <a:schemeClr val="accent6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方正粗黑宋简体" panose="02000000000000000000" charset="-122"/>
              <a:ea typeface="方正粗黑宋简体" panose="02000000000000000000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9332595" y="387350"/>
            <a:ext cx="1292860" cy="4870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 b="1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效果图</a:t>
            </a:r>
            <a:endParaRPr lang="zh-CN" altLang="en-US" sz="2400" b="1">
              <a:solidFill>
                <a:schemeClr val="accent6">
                  <a:lumMod val="50000"/>
                </a:schemeClr>
              </a:solidFill>
              <a:latin typeface="+mn-ea"/>
              <a:cs typeface="+mn-ea"/>
            </a:endParaRPr>
          </a:p>
        </p:txBody>
      </p:sp>
      <p:pic>
        <p:nvPicPr>
          <p:cNvPr id="4" name="图片 3" descr="微信图片_202507031151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605" y="885190"/>
            <a:ext cx="10480675" cy="591121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101090" y="1087755"/>
            <a:ext cx="3387725" cy="2501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/>
              <a:t>东北侧鸟瞰图（一）</a:t>
            </a:r>
            <a:endParaRPr lang="zh-CN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3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肘形连接符 24"/>
          <p:cNvCxnSpPr/>
          <p:nvPr/>
        </p:nvCxnSpPr>
        <p:spPr>
          <a:xfrm flipV="1">
            <a:off x="0" y="290195"/>
            <a:ext cx="11039475" cy="483870"/>
          </a:xfrm>
          <a:prstGeom prst="bentConnector3">
            <a:avLst>
              <a:gd name="adj1" fmla="val 29588"/>
            </a:avLst>
          </a:prstGeom>
          <a:ln w="60325" cap="sq" cmpd="dbl">
            <a:solidFill>
              <a:schemeClr val="accent6">
                <a:lumMod val="50000"/>
              </a:schemeClr>
            </a:solidFill>
            <a:prstDash val="solid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436245" y="290195"/>
            <a:ext cx="2883535" cy="7213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方正粗黑宋简体" panose="02000000000000000000" charset="-122"/>
                <a:ea typeface="方正粗黑宋简体" panose="02000000000000000000" charset="-122"/>
                <a:sym typeface="+mn-ea"/>
              </a:rPr>
              <a:t>四</a:t>
            </a:r>
            <a:r>
              <a:rPr lang="en-US" altLang="zh-CN" sz="2400"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方正粗黑宋简体" panose="02000000000000000000" charset="-122"/>
                <a:ea typeface="方正粗黑宋简体" panose="02000000000000000000" charset="-122"/>
                <a:sym typeface="+mn-ea"/>
              </a:rPr>
              <a:t> </a:t>
            </a:r>
            <a:r>
              <a:rPr lang="zh-CN" altLang="en-US" sz="2400"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方正粗黑宋简体" panose="02000000000000000000" charset="-122"/>
                <a:ea typeface="方正粗黑宋简体" panose="02000000000000000000" charset="-122"/>
                <a:sym typeface="+mn-ea"/>
              </a:rPr>
              <a:t>、项目建设内容</a:t>
            </a:r>
            <a:endParaRPr lang="zh-CN" altLang="en-US" sz="2400">
              <a:solidFill>
                <a:schemeClr val="accent6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方正粗黑宋简体" panose="02000000000000000000" charset="-122"/>
              <a:ea typeface="方正粗黑宋简体" panose="02000000000000000000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9332595" y="387350"/>
            <a:ext cx="1292860" cy="4870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 b="1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效果图</a:t>
            </a:r>
            <a:endParaRPr lang="zh-CN" altLang="en-US" sz="2400" b="1">
              <a:solidFill>
                <a:schemeClr val="accent6">
                  <a:lumMod val="50000"/>
                </a:schemeClr>
              </a:solidFill>
              <a:latin typeface="+mn-ea"/>
              <a:cs typeface="+mn-ea"/>
            </a:endParaRPr>
          </a:p>
        </p:txBody>
      </p:sp>
      <p:pic>
        <p:nvPicPr>
          <p:cNvPr id="4" name="图片 3" descr="微信图片_202507031152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395" y="874395"/>
            <a:ext cx="10374630" cy="585152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263650" y="111379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东北侧鸟瞰图（二）</a:t>
            </a:r>
            <a:endParaRPr lang="zh-CN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3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肘形连接符 24"/>
          <p:cNvCxnSpPr/>
          <p:nvPr/>
        </p:nvCxnSpPr>
        <p:spPr>
          <a:xfrm flipV="1">
            <a:off x="0" y="290195"/>
            <a:ext cx="11039475" cy="483870"/>
          </a:xfrm>
          <a:prstGeom prst="bentConnector3">
            <a:avLst>
              <a:gd name="adj1" fmla="val 29588"/>
            </a:avLst>
          </a:prstGeom>
          <a:ln w="60325" cap="sq" cmpd="dbl">
            <a:solidFill>
              <a:schemeClr val="accent6">
                <a:lumMod val="50000"/>
              </a:schemeClr>
            </a:solidFill>
            <a:prstDash val="solid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436245" y="290195"/>
            <a:ext cx="2883535" cy="7213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方正粗黑宋简体" panose="02000000000000000000" charset="-122"/>
                <a:ea typeface="方正粗黑宋简体" panose="02000000000000000000" charset="-122"/>
                <a:sym typeface="+mn-ea"/>
              </a:rPr>
              <a:t>四</a:t>
            </a:r>
            <a:r>
              <a:rPr lang="en-US" altLang="zh-CN" sz="24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方正粗黑宋简体" panose="02000000000000000000" charset="-122"/>
                <a:ea typeface="方正粗黑宋简体" panose="02000000000000000000" charset="-122"/>
                <a:sym typeface="+mn-ea"/>
              </a:rPr>
              <a:t> </a:t>
            </a:r>
            <a:r>
              <a:rPr lang="zh-CN" altLang="en-US" sz="24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方正粗黑宋简体" panose="02000000000000000000" charset="-122"/>
                <a:ea typeface="方正粗黑宋简体" panose="02000000000000000000" charset="-122"/>
                <a:sym typeface="+mn-ea"/>
              </a:rPr>
              <a:t>、项目建设内容</a:t>
            </a:r>
            <a:endParaRPr lang="zh-CN" altLang="en-US" sz="2400" dirty="0">
              <a:solidFill>
                <a:schemeClr val="accent6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方正粗黑宋简体" panose="02000000000000000000" charset="-122"/>
              <a:ea typeface="方正粗黑宋简体" panose="02000000000000000000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9332595" y="387350"/>
            <a:ext cx="1292860" cy="4870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 b="1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效果图</a:t>
            </a:r>
            <a:endParaRPr lang="zh-CN" altLang="en-US" sz="2400" b="1">
              <a:solidFill>
                <a:schemeClr val="accent6">
                  <a:lumMod val="50000"/>
                </a:schemeClr>
              </a:solidFill>
              <a:latin typeface="+mn-ea"/>
              <a:cs typeface="+mn-ea"/>
            </a:endParaRPr>
          </a:p>
        </p:txBody>
      </p:sp>
      <p:pic>
        <p:nvPicPr>
          <p:cNvPr id="3" name="图片 2" descr="微信图片_202507031152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5090" y="874395"/>
            <a:ext cx="9481820" cy="592645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430020" y="1178560"/>
            <a:ext cx="3512185" cy="2571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/>
              <a:t>北侧透视</a:t>
            </a:r>
            <a:endParaRPr lang="zh-CN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3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肘形连接符 4"/>
          <p:cNvCxnSpPr/>
          <p:nvPr/>
        </p:nvCxnSpPr>
        <p:spPr>
          <a:xfrm flipV="1">
            <a:off x="0" y="290195"/>
            <a:ext cx="11039475" cy="483870"/>
          </a:xfrm>
          <a:prstGeom prst="bentConnector3">
            <a:avLst>
              <a:gd name="adj1" fmla="val 29588"/>
            </a:avLst>
          </a:prstGeom>
          <a:ln w="60325" cap="sq" cmpd="dbl">
            <a:solidFill>
              <a:schemeClr val="accent6">
                <a:lumMod val="50000"/>
              </a:schemeClr>
            </a:solidFill>
            <a:prstDash val="solid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436245" y="290195"/>
            <a:ext cx="2883535" cy="7213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方正粗黑宋简体" panose="02000000000000000000" charset="-122"/>
                <a:ea typeface="方正粗黑宋简体" panose="02000000000000000000" charset="-122"/>
                <a:sym typeface="+mn-ea"/>
              </a:rPr>
              <a:t>五</a:t>
            </a:r>
            <a:r>
              <a:rPr lang="en-US" altLang="zh-CN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方正粗黑宋简体" panose="02000000000000000000" charset="-122"/>
                <a:ea typeface="方正粗黑宋简体" panose="02000000000000000000" charset="-122"/>
                <a:sym typeface="+mn-ea"/>
              </a:rPr>
              <a:t> </a:t>
            </a:r>
            <a:r>
              <a:rPr lang="zh-CN" altLang="en-US" sz="24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方正粗黑宋简体" panose="02000000000000000000" charset="-122"/>
                <a:ea typeface="方正粗黑宋简体" panose="02000000000000000000" charset="-122"/>
                <a:sym typeface="+mn-ea"/>
              </a:rPr>
              <a:t>、项目建设内容</a:t>
            </a:r>
            <a:endParaRPr lang="zh-CN" altLang="en-US" sz="2400" dirty="0">
              <a:solidFill>
                <a:schemeClr val="accent6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方正粗黑宋简体" panose="02000000000000000000" charset="-122"/>
              <a:ea typeface="方正粗黑宋简体" panose="02000000000000000000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246908" y="1011555"/>
            <a:ext cx="9277003" cy="5638627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defTabSz="266700" eaLnBrk="0" fontAlgn="base">
              <a:lnSpc>
                <a:spcPct val="150000"/>
              </a:lnSpc>
              <a:spcAft>
                <a:spcPct val="0"/>
              </a:spcAft>
            </a:pPr>
            <a:r>
              <a:rPr lang="zh-CN" altLang="en-US" sz="2000" dirty="0" smtClean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本次询价工作内容为项目二期工程，建筑面积</a:t>
            </a:r>
            <a:r>
              <a:rPr lang="en-US" altLang="zh-CN" sz="2000" dirty="0" smtClean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937.92</a:t>
            </a:r>
            <a:r>
              <a:rPr lang="zh-CN" altLang="en-US" sz="2000" dirty="0" smtClean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㎡。主要工作内容包括：</a:t>
            </a:r>
            <a:endParaRPr lang="en-US" altLang="zh-CN" sz="2000" dirty="0" smtClean="0">
              <a:solidFill>
                <a:schemeClr val="accent6">
                  <a:lumMod val="50000"/>
                </a:schemeClr>
              </a:solidFill>
              <a:latin typeface="+mn-ea"/>
              <a:cs typeface="+mn-ea"/>
            </a:endParaRPr>
          </a:p>
          <a:p>
            <a:pPr defTabSz="266700" eaLnBrk="0" fontAlgn="base">
              <a:lnSpc>
                <a:spcPct val="150000"/>
              </a:lnSpc>
              <a:spcAft>
                <a:spcPct val="0"/>
              </a:spcAft>
            </a:pPr>
            <a:r>
              <a:rPr lang="zh-CN" altLang="en-US" sz="2000" dirty="0" smtClean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一、土建工程</a:t>
            </a:r>
            <a:endParaRPr lang="en-US" altLang="zh-CN" sz="2000" dirty="0" smtClean="0">
              <a:solidFill>
                <a:schemeClr val="accent6">
                  <a:lumMod val="50000"/>
                </a:schemeClr>
              </a:solidFill>
              <a:latin typeface="+mn-ea"/>
              <a:cs typeface="+mn-ea"/>
            </a:endParaRPr>
          </a:p>
          <a:p>
            <a:pPr defTabSz="266700" eaLnBrk="0" fontAlgn="base">
              <a:lnSpc>
                <a:spcPct val="150000"/>
              </a:lnSpc>
              <a:spcAft>
                <a:spcPct val="0"/>
              </a:spcAft>
            </a:pPr>
            <a:r>
              <a:rPr lang="en-US" altLang="zh-CN" sz="2000" dirty="0" smtClean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1</a:t>
            </a:r>
            <a:r>
              <a:rPr lang="zh-CN" altLang="en-US" sz="2000" dirty="0" smtClean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、建筑结构</a:t>
            </a:r>
            <a:r>
              <a:rPr lang="zh-CN" altLang="en-US" sz="2000" dirty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加固</a:t>
            </a:r>
            <a:r>
              <a:rPr lang="zh-CN" altLang="en-US" sz="2000" dirty="0" smtClean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，面积</a:t>
            </a:r>
            <a:r>
              <a:rPr lang="en-US" altLang="zh-CN" sz="2000" dirty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937.92</a:t>
            </a:r>
            <a:r>
              <a:rPr lang="zh-CN" altLang="en-US" sz="2000" dirty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㎡ ；</a:t>
            </a:r>
            <a:endParaRPr lang="en-US" altLang="zh-CN" sz="2000" dirty="0" smtClean="0">
              <a:solidFill>
                <a:schemeClr val="accent6">
                  <a:lumMod val="50000"/>
                </a:schemeClr>
              </a:solidFill>
              <a:latin typeface="+mn-ea"/>
              <a:cs typeface="+mn-ea"/>
            </a:endParaRPr>
          </a:p>
          <a:p>
            <a:pPr defTabSz="266700" eaLnBrk="0" fontAlgn="base">
              <a:lnSpc>
                <a:spcPct val="150000"/>
              </a:lnSpc>
              <a:spcAft>
                <a:spcPct val="0"/>
              </a:spcAft>
            </a:pPr>
            <a:r>
              <a:rPr lang="en-US" altLang="zh-CN" sz="2000" dirty="0" smtClean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2</a:t>
            </a:r>
            <a:r>
              <a:rPr lang="zh-CN" altLang="en-US" sz="2000" dirty="0" smtClean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、建筑维修</a:t>
            </a:r>
            <a:r>
              <a:rPr lang="zh-CN" altLang="en-US" sz="2000" dirty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，面积</a:t>
            </a:r>
            <a:r>
              <a:rPr lang="en-US" altLang="zh-CN" sz="2000" dirty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937.92</a:t>
            </a:r>
            <a:r>
              <a:rPr lang="zh-CN" altLang="en-US" sz="2000" dirty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㎡ ；</a:t>
            </a:r>
            <a:endParaRPr lang="en-US" altLang="zh-CN" sz="2000" dirty="0">
              <a:solidFill>
                <a:schemeClr val="accent6">
                  <a:lumMod val="50000"/>
                </a:schemeClr>
              </a:solidFill>
              <a:latin typeface="+mn-ea"/>
              <a:cs typeface="+mn-ea"/>
            </a:endParaRPr>
          </a:p>
          <a:p>
            <a:pPr defTabSz="266700" eaLnBrk="0" fontAlgn="base">
              <a:lnSpc>
                <a:spcPct val="150000"/>
              </a:lnSpc>
              <a:spcAft>
                <a:spcPct val="0"/>
              </a:spcAft>
            </a:pPr>
            <a:r>
              <a:rPr lang="en-US" altLang="zh-CN" sz="2000" dirty="0" smtClean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3</a:t>
            </a:r>
            <a:r>
              <a:rPr lang="zh-CN" altLang="en-US" sz="2000" dirty="0" smtClean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、木屋面维修（包含保温层、防水层），面积</a:t>
            </a:r>
            <a:r>
              <a:rPr lang="en-US" altLang="zh-CN" sz="2000" dirty="0" smtClean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963</a:t>
            </a:r>
            <a:r>
              <a:rPr lang="zh-CN" altLang="en-US" sz="2000" dirty="0" smtClean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㎡ ；</a:t>
            </a:r>
            <a:endParaRPr lang="en-US" altLang="zh-CN" sz="2000" dirty="0" smtClean="0">
              <a:solidFill>
                <a:schemeClr val="accent6">
                  <a:lumMod val="50000"/>
                </a:schemeClr>
              </a:solidFill>
              <a:latin typeface="+mn-ea"/>
              <a:cs typeface="+mn-ea"/>
            </a:endParaRPr>
          </a:p>
          <a:p>
            <a:pPr defTabSz="266700" eaLnBrk="0" fontAlgn="base">
              <a:lnSpc>
                <a:spcPct val="150000"/>
              </a:lnSpc>
              <a:spcAft>
                <a:spcPct val="0"/>
              </a:spcAft>
            </a:pPr>
            <a:r>
              <a:rPr lang="en-US" altLang="zh-CN" sz="2000" dirty="0" smtClean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4</a:t>
            </a:r>
            <a:r>
              <a:rPr lang="zh-CN" altLang="en-US" sz="2000" dirty="0" smtClean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、砼</a:t>
            </a:r>
            <a:r>
              <a:rPr lang="zh-CN" altLang="en-US" sz="2000" dirty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屋面</a:t>
            </a:r>
            <a:r>
              <a:rPr lang="zh-CN" altLang="en-US" sz="2000" dirty="0" smtClean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维修</a:t>
            </a:r>
            <a:r>
              <a:rPr lang="zh-CN" altLang="en-US" sz="2000" dirty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（包含保温层、防水层），</a:t>
            </a:r>
            <a:r>
              <a:rPr lang="zh-CN" altLang="en-US" sz="2000" dirty="0" smtClean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面积</a:t>
            </a:r>
            <a:r>
              <a:rPr lang="en-US" altLang="zh-CN" sz="2000" dirty="0" smtClean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143</a:t>
            </a:r>
            <a:r>
              <a:rPr lang="zh-CN" altLang="en-US" sz="2000" dirty="0" smtClean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㎡ </a:t>
            </a:r>
            <a:r>
              <a:rPr lang="zh-CN" altLang="en-US" sz="2000" dirty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；</a:t>
            </a:r>
            <a:endParaRPr lang="en-US" altLang="zh-CN" sz="2000" dirty="0" smtClean="0">
              <a:solidFill>
                <a:schemeClr val="accent6">
                  <a:lumMod val="50000"/>
                </a:schemeClr>
              </a:solidFill>
              <a:latin typeface="+mn-ea"/>
              <a:cs typeface="+mn-ea"/>
            </a:endParaRPr>
          </a:p>
          <a:p>
            <a:pPr defTabSz="266700" eaLnBrk="0" fontAlgn="base">
              <a:lnSpc>
                <a:spcPct val="150000"/>
              </a:lnSpc>
              <a:spcAft>
                <a:spcPct val="0"/>
              </a:spcAft>
            </a:pPr>
            <a:r>
              <a:rPr lang="zh-CN" altLang="en-US" sz="2000" dirty="0" smtClean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二、安装工程</a:t>
            </a:r>
            <a:endParaRPr lang="en-US" altLang="zh-CN" sz="2000" dirty="0" smtClean="0">
              <a:solidFill>
                <a:schemeClr val="accent6">
                  <a:lumMod val="50000"/>
                </a:schemeClr>
              </a:solidFill>
              <a:latin typeface="+mn-ea"/>
              <a:cs typeface="+mn-ea"/>
            </a:endParaRPr>
          </a:p>
          <a:p>
            <a:pPr defTabSz="266700" eaLnBrk="0" fontAlgn="base">
              <a:lnSpc>
                <a:spcPct val="150000"/>
              </a:lnSpc>
              <a:spcAft>
                <a:spcPct val="0"/>
              </a:spcAft>
            </a:pPr>
            <a:r>
              <a:rPr lang="en-US" altLang="zh-CN" sz="2000" dirty="0" smtClean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1</a:t>
            </a:r>
            <a:r>
              <a:rPr lang="zh-CN" altLang="en-US" sz="2000" dirty="0" smtClean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、水电安装</a:t>
            </a:r>
            <a:r>
              <a:rPr lang="zh-CN" altLang="en-US" sz="2000" dirty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，面积</a:t>
            </a:r>
            <a:r>
              <a:rPr lang="en-US" altLang="zh-CN" sz="2000" dirty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937.92</a:t>
            </a:r>
            <a:r>
              <a:rPr lang="zh-CN" altLang="en-US" sz="2000" dirty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㎡ </a:t>
            </a:r>
            <a:r>
              <a:rPr lang="zh-CN" altLang="en-US" sz="2000" dirty="0" smtClean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；</a:t>
            </a:r>
            <a:endParaRPr lang="en-US" altLang="zh-CN" sz="2000" dirty="0" smtClean="0">
              <a:solidFill>
                <a:schemeClr val="accent6">
                  <a:lumMod val="50000"/>
                </a:schemeClr>
              </a:solidFill>
              <a:latin typeface="+mn-ea"/>
              <a:cs typeface="+mn-ea"/>
            </a:endParaRPr>
          </a:p>
          <a:p>
            <a:pPr defTabSz="266700" eaLnBrk="0" fontAlgn="base">
              <a:lnSpc>
                <a:spcPct val="150000"/>
              </a:lnSpc>
              <a:spcAft>
                <a:spcPct val="0"/>
              </a:spcAft>
            </a:pPr>
            <a:r>
              <a:rPr lang="en-US" altLang="zh-CN" sz="2000" dirty="0" smtClean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2</a:t>
            </a:r>
            <a:r>
              <a:rPr lang="zh-CN" altLang="en-US" sz="2000" dirty="0" smtClean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、暖通安装</a:t>
            </a:r>
            <a:r>
              <a:rPr lang="zh-CN" altLang="en-US" sz="2000" dirty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，面积</a:t>
            </a:r>
            <a:r>
              <a:rPr lang="en-US" altLang="zh-CN" sz="2000" dirty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937.92</a:t>
            </a:r>
            <a:r>
              <a:rPr lang="zh-CN" altLang="en-US" sz="2000" dirty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㎡ </a:t>
            </a:r>
            <a:r>
              <a:rPr lang="zh-CN" altLang="en-US" sz="2000" dirty="0" smtClean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；</a:t>
            </a:r>
            <a:endParaRPr lang="en-US" altLang="zh-CN" sz="2000" dirty="0" smtClean="0">
              <a:solidFill>
                <a:schemeClr val="accent6">
                  <a:lumMod val="50000"/>
                </a:schemeClr>
              </a:solidFill>
              <a:latin typeface="+mn-ea"/>
              <a:cs typeface="+mn-ea"/>
            </a:endParaRPr>
          </a:p>
          <a:p>
            <a:pPr defTabSz="266700" eaLnBrk="0" fontAlgn="base">
              <a:lnSpc>
                <a:spcPct val="150000"/>
              </a:lnSpc>
              <a:spcAft>
                <a:spcPct val="0"/>
              </a:spcAft>
            </a:pPr>
            <a:r>
              <a:rPr lang="zh-CN" altLang="en-US" sz="2000" dirty="0" smtClean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三、总平工程</a:t>
            </a:r>
            <a:endParaRPr lang="en-US" altLang="zh-CN" sz="2000" dirty="0" smtClean="0">
              <a:solidFill>
                <a:schemeClr val="accent6">
                  <a:lumMod val="50000"/>
                </a:schemeClr>
              </a:solidFill>
              <a:latin typeface="+mn-ea"/>
              <a:cs typeface="+mn-ea"/>
            </a:endParaRPr>
          </a:p>
          <a:p>
            <a:pPr defTabSz="266700" eaLnBrk="0" fontAlgn="base">
              <a:lnSpc>
                <a:spcPct val="150000"/>
              </a:lnSpc>
              <a:spcAft>
                <a:spcPct val="0"/>
              </a:spcAft>
            </a:pPr>
            <a:r>
              <a:rPr lang="zh-CN" altLang="en-US" sz="2000" dirty="0" smtClean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总平工程，面积</a:t>
            </a:r>
            <a:r>
              <a:rPr lang="en-US" altLang="zh-CN" sz="2000" dirty="0" smtClean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400</a:t>
            </a:r>
            <a:r>
              <a:rPr lang="zh-CN" altLang="en-US" sz="2000" dirty="0" smtClean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㎡。</a:t>
            </a:r>
            <a:endParaRPr lang="en-US" altLang="zh-CN" sz="2000" dirty="0" smtClean="0">
              <a:solidFill>
                <a:schemeClr val="accent6">
                  <a:lumMod val="50000"/>
                </a:schemeClr>
              </a:solidFill>
              <a:latin typeface="+mn-ea"/>
              <a:cs typeface="+mn-ea"/>
            </a:endParaRPr>
          </a:p>
          <a:p>
            <a:pPr defTabSz="266700" eaLnBrk="0" fontAlgn="base">
              <a:lnSpc>
                <a:spcPct val="150000"/>
              </a:lnSpc>
              <a:spcAft>
                <a:spcPct val="0"/>
              </a:spcAft>
            </a:pPr>
            <a:endParaRPr lang="en-US" altLang="zh-CN" sz="2000" dirty="0" smtClean="0">
              <a:solidFill>
                <a:schemeClr val="accent6">
                  <a:lumMod val="50000"/>
                </a:schemeClr>
              </a:solidFill>
              <a:latin typeface="+mn-ea"/>
              <a:cs typeface="+mn-ea"/>
            </a:endParaRPr>
          </a:p>
          <a:p>
            <a:pPr defTabSz="266700" eaLnBrk="0" fontAlgn="base">
              <a:lnSpc>
                <a:spcPct val="150000"/>
              </a:lnSpc>
              <a:spcAft>
                <a:spcPct val="0"/>
              </a:spcAft>
            </a:pPr>
            <a:endParaRPr lang="zh-CN" altLang="en-US" sz="2000" dirty="0">
              <a:solidFill>
                <a:schemeClr val="accent6">
                  <a:lumMod val="50000"/>
                </a:schemeClr>
              </a:solidFill>
              <a:latin typeface="+mn-ea"/>
              <a:cs typeface="+mn-e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3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IM 154"/>
          <p:cNvPicPr/>
          <p:nvPr/>
        </p:nvPicPr>
        <p:blipFill>
          <a:blip r:embed="rId2"/>
          <a:stretch>
            <a:fillRect/>
          </a:stretch>
        </p:blipFill>
        <p:spPr>
          <a:xfrm>
            <a:off x="1023938" y="441008"/>
            <a:ext cx="978535" cy="75247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239010" y="1771015"/>
            <a:ext cx="795401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ctr" defTabSz="266700" eaLnBrk="0" fontAlgn="base">
              <a:spcBef>
                <a:spcPts val="0"/>
              </a:spcBef>
              <a:spcAft>
                <a:spcPct val="0"/>
              </a:spcAft>
            </a:pPr>
            <a:endParaRPr lang="zh-CN" altLang="en-US" sz="2800" b="1" dirty="0">
              <a:solidFill>
                <a:srgbClr val="843C0B"/>
              </a:solidFill>
              <a:latin typeface="+mj-ea"/>
              <a:ea typeface="+mj-ea"/>
              <a:cs typeface="+mj-ea"/>
            </a:endParaRPr>
          </a:p>
          <a:p>
            <a:pPr indent="0" algn="ctr" defTabSz="266700" eaLnBrk="0" fontAlgn="base">
              <a:spcBef>
                <a:spcPts val="0"/>
              </a:spcBef>
              <a:spcAft>
                <a:spcPct val="0"/>
              </a:spcAft>
            </a:pPr>
            <a:r>
              <a:rPr lang="zh-CN" altLang="en-US" sz="3600" b="1" dirty="0">
                <a:solidFill>
                  <a:srgbClr val="843C0B"/>
                </a:solidFill>
                <a:latin typeface="+mj-ea"/>
                <a:ea typeface="+mj-ea"/>
                <a:cs typeface="+mj-ea"/>
              </a:rPr>
              <a:t>成都武侯祠博物馆</a:t>
            </a:r>
            <a:endParaRPr lang="zh-CN" altLang="en-US" sz="3600" b="1" dirty="0">
              <a:solidFill>
                <a:srgbClr val="843C0B"/>
              </a:solidFill>
              <a:latin typeface="+mj-ea"/>
              <a:ea typeface="+mj-ea"/>
              <a:cs typeface="+mj-ea"/>
            </a:endParaRPr>
          </a:p>
          <a:p>
            <a:pPr indent="0" algn="ctr" defTabSz="266700" eaLnBrk="0" fontAlgn="base">
              <a:spcBef>
                <a:spcPts val="0"/>
              </a:spcBef>
              <a:spcAft>
                <a:spcPct val="0"/>
              </a:spcAft>
            </a:pPr>
            <a:r>
              <a:rPr lang="zh-CN" altLang="en-US" sz="3600" b="1" dirty="0" smtClean="0">
                <a:solidFill>
                  <a:srgbClr val="843C0B"/>
                </a:solidFill>
                <a:latin typeface="+mj-ea"/>
                <a:ea typeface="+mj-ea"/>
                <a:cs typeface="+mj-ea"/>
              </a:rPr>
              <a:t>二〇二六年四月</a:t>
            </a:r>
            <a:endParaRPr lang="zh-CN" altLang="en-US" sz="3600" b="1" dirty="0">
              <a:solidFill>
                <a:srgbClr val="843C0B"/>
              </a:solidFill>
              <a:latin typeface="+mj-ea"/>
              <a:ea typeface="+mj-ea"/>
              <a:cs typeface="+mj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3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50677" y="2029893"/>
            <a:ext cx="2569556" cy="33918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2000" dirty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一、项目背景</a:t>
            </a:r>
            <a:endParaRPr lang="zh-CN" altLang="en-US" sz="2000" dirty="0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0" indent="0" fontAlgn="auto">
              <a:lnSpc>
                <a:spcPct val="200000"/>
              </a:lnSpc>
              <a:buNone/>
            </a:pPr>
            <a:r>
              <a:rPr lang="zh-CN" altLang="en-US" sz="2000" dirty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二、项目必要性</a:t>
            </a:r>
            <a:endParaRPr lang="zh-CN" altLang="en-US" sz="2000" dirty="0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0" indent="0" fontAlgn="auto">
              <a:lnSpc>
                <a:spcPct val="200000"/>
              </a:lnSpc>
              <a:buNone/>
            </a:pPr>
            <a:r>
              <a:rPr lang="zh-CN" altLang="en-US" sz="2000" dirty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三、项目推进情况</a:t>
            </a:r>
            <a:endParaRPr lang="zh-CN" altLang="en-US" sz="2000" dirty="0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0" indent="0" fontAlgn="auto">
              <a:lnSpc>
                <a:spcPct val="200000"/>
              </a:lnSpc>
              <a:buNone/>
            </a:pPr>
            <a:r>
              <a:rPr lang="zh-CN" altLang="en-US" sz="2000" dirty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四、项目建设内容</a:t>
            </a:r>
            <a:endParaRPr lang="zh-CN" altLang="en-US" sz="2000" dirty="0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0" indent="0" fontAlgn="auto">
              <a:lnSpc>
                <a:spcPct val="200000"/>
              </a:lnSpc>
              <a:buNone/>
            </a:pPr>
            <a:r>
              <a:rPr lang="zh-CN" altLang="en-US" sz="2000" dirty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五、</a:t>
            </a:r>
            <a:r>
              <a:rPr lang="zh-CN" altLang="en-US" sz="2000" dirty="0" smtClean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投资估算</a:t>
            </a:r>
            <a:endParaRPr lang="zh-CN" altLang="en-US" sz="2000" dirty="0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sym typeface="+mn-ea"/>
            </a:endParaRPr>
          </a:p>
          <a:p>
            <a:pPr marL="0" indent="0" fontAlgn="auto">
              <a:lnSpc>
                <a:spcPct val="200000"/>
              </a:lnSpc>
              <a:buNone/>
            </a:pPr>
            <a:endParaRPr lang="zh-CN" altLang="en-US" sz="2000" dirty="0">
              <a:solidFill>
                <a:schemeClr val="tx1"/>
              </a:solidFill>
            </a:endParaRPr>
          </a:p>
          <a:p>
            <a:pPr marL="0" indent="0" fontAlgn="auto">
              <a:lnSpc>
                <a:spcPct val="200000"/>
              </a:lnSpc>
              <a:buNone/>
            </a:pPr>
            <a:endParaRPr lang="zh-CN" altLang="en-US" sz="2000" dirty="0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377305" y="401955"/>
            <a:ext cx="1198880" cy="7213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 b="1"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目录</a:t>
            </a:r>
            <a:endParaRPr lang="zh-CN" altLang="en-US" sz="2400" b="1">
              <a:solidFill>
                <a:schemeClr val="accent6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4" name="IM 14"/>
          <p:cNvPicPr/>
          <p:nvPr/>
        </p:nvPicPr>
        <p:blipFill>
          <a:blip r:embed="rId2"/>
          <a:stretch>
            <a:fillRect/>
          </a:stretch>
        </p:blipFill>
        <p:spPr>
          <a:xfrm>
            <a:off x="-317" y="0"/>
            <a:ext cx="5391785" cy="6858000"/>
          </a:xfrm>
          <a:prstGeom prst="rect">
            <a:avLst/>
          </a:prstGeom>
        </p:spPr>
      </p:pic>
      <p:cxnSp>
        <p:nvCxnSpPr>
          <p:cNvPr id="2" name="直接连接符 1"/>
          <p:cNvCxnSpPr/>
          <p:nvPr/>
        </p:nvCxnSpPr>
        <p:spPr>
          <a:xfrm flipV="1">
            <a:off x="5391785" y="1360170"/>
            <a:ext cx="6811010" cy="10160"/>
          </a:xfrm>
          <a:prstGeom prst="line">
            <a:avLst/>
          </a:prstGeom>
          <a:ln w="63500" cmpd="dbl">
            <a:solidFill>
              <a:srgbClr val="A61A2D"/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3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21410" y="822960"/>
            <a:ext cx="10142335" cy="2241550"/>
          </a:xfrm>
        </p:spPr>
        <p:txBody>
          <a:bodyPr>
            <a:normAutofit fontScale="35000" lnSpcReduction="20000"/>
          </a:bodyPr>
          <a:lstStyle/>
          <a:p>
            <a:pPr marL="0" indent="0">
              <a:buNone/>
            </a:pPr>
            <a:endParaRPr lang="en-US" altLang="zh-CN" dirty="0"/>
          </a:p>
          <a:p>
            <a:pPr marL="0" indent="0" fontAlgn="auto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3600" dirty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      </a:t>
            </a:r>
            <a:r>
              <a:rPr lang="zh-CN" altLang="en-US" sz="5100" dirty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为深入贯彻落实市委市政府关于建设世界文化名城和</a:t>
            </a:r>
            <a:r>
              <a:rPr lang="en-US" altLang="zh-CN" sz="5100" dirty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</a:t>
            </a:r>
            <a:r>
              <a:rPr lang="zh-CN" altLang="en-US" sz="5100" dirty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三城三都</a:t>
            </a:r>
            <a:r>
              <a:rPr lang="en-US" altLang="zh-CN" sz="5100" dirty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”</a:t>
            </a:r>
            <a:r>
              <a:rPr lang="zh-CN" altLang="en-US" sz="5100" dirty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的部署要求，积极参与三国蜀汉文化研究传承工程和历史名人文化传承创新工程，提升成都武侯祠博物馆文物展览水平，科学阐释三国文化历史资源，发挥全国三国文化研究中心作用</a:t>
            </a:r>
            <a:r>
              <a:rPr lang="zh-CN" altLang="en-US" sz="5100" dirty="0" smtClean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。成都武侯祠博物馆启动</a:t>
            </a:r>
            <a:r>
              <a:rPr lang="zh-CN" altLang="en-US" sz="5100" dirty="0"/>
              <a:t>三国文化研究展示中心改造提升（武侯祠危房维修改造）</a:t>
            </a:r>
            <a:r>
              <a:rPr lang="zh-CN" altLang="en-US" sz="5100" dirty="0" smtClean="0"/>
              <a:t>项目。</a:t>
            </a:r>
            <a:endParaRPr lang="zh-CN" altLang="en-US" sz="5100" dirty="0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04825" y="290195"/>
            <a:ext cx="2258060" cy="7213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方正粗黑宋简体" panose="02000000000000000000" charset="-122"/>
                <a:ea typeface="方正粗黑宋简体" panose="02000000000000000000" charset="-122"/>
                <a:sym typeface="+mn-ea"/>
              </a:rPr>
              <a:t>一、项目背景</a:t>
            </a:r>
            <a:endParaRPr lang="zh-CN" altLang="en-US" sz="2400">
              <a:solidFill>
                <a:schemeClr val="accent6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endParaRPr lang="zh-CN" altLang="en-US" sz="2400" b="1">
              <a:solidFill>
                <a:schemeClr val="accent6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方正粗黑宋简体" panose="02000000000000000000" charset="-122"/>
              <a:ea typeface="方正粗黑宋简体" panose="02000000000000000000" charset="-122"/>
            </a:endParaRPr>
          </a:p>
        </p:txBody>
      </p:sp>
      <p:cxnSp>
        <p:nvCxnSpPr>
          <p:cNvPr id="2" name="直接箭头连接符 1"/>
          <p:cNvCxnSpPr/>
          <p:nvPr/>
        </p:nvCxnSpPr>
        <p:spPr>
          <a:xfrm>
            <a:off x="1238596" y="3288395"/>
            <a:ext cx="9559637" cy="15133"/>
          </a:xfrm>
          <a:prstGeom prst="straightConnector1">
            <a:avLst/>
          </a:prstGeom>
          <a:ln w="47625" cmpd="sng">
            <a:solidFill>
              <a:schemeClr val="accent6">
                <a:lumMod val="50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1863842" y="2805148"/>
            <a:ext cx="1065355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altLang="zh-CN" sz="1400" b="1" dirty="0"/>
              <a:t>2019</a:t>
            </a:r>
            <a:r>
              <a:rPr lang="zh-CN" altLang="en-US" sz="1400" b="1" dirty="0"/>
              <a:t>年</a:t>
            </a:r>
            <a:r>
              <a:rPr lang="en-US" altLang="zh-CN" sz="1400" b="1" dirty="0"/>
              <a:t>8</a:t>
            </a:r>
            <a:r>
              <a:rPr lang="zh-CN" altLang="en-US" sz="1400" b="1" dirty="0"/>
              <a:t>月</a:t>
            </a:r>
            <a:endParaRPr lang="zh-CN" altLang="en-US" sz="1400" b="1" dirty="0"/>
          </a:p>
        </p:txBody>
      </p:sp>
      <p:sp>
        <p:nvSpPr>
          <p:cNvPr id="10" name="文本框 9"/>
          <p:cNvSpPr txBox="1"/>
          <p:nvPr/>
        </p:nvSpPr>
        <p:spPr>
          <a:xfrm>
            <a:off x="3255324" y="2805148"/>
            <a:ext cx="1040650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altLang="zh-CN" sz="1400" b="1" dirty="0"/>
              <a:t>2021</a:t>
            </a:r>
            <a:r>
              <a:rPr lang="zh-CN" altLang="en-US" sz="1400" b="1" dirty="0"/>
              <a:t>年</a:t>
            </a:r>
            <a:r>
              <a:rPr lang="en-US" altLang="zh-CN" sz="1400" b="1" dirty="0"/>
              <a:t>4</a:t>
            </a:r>
            <a:r>
              <a:rPr lang="zh-CN" altLang="en-US" sz="1400" b="1" dirty="0"/>
              <a:t>月</a:t>
            </a:r>
            <a:endParaRPr lang="zh-CN" altLang="en-US" sz="1400" b="1" dirty="0"/>
          </a:p>
        </p:txBody>
      </p:sp>
      <p:sp>
        <p:nvSpPr>
          <p:cNvPr id="11" name="文本框 10"/>
          <p:cNvSpPr txBox="1"/>
          <p:nvPr/>
        </p:nvSpPr>
        <p:spPr>
          <a:xfrm>
            <a:off x="4644665" y="2781868"/>
            <a:ext cx="994236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altLang="zh-CN" sz="1400" b="1" dirty="0"/>
              <a:t>2023</a:t>
            </a:r>
            <a:r>
              <a:rPr lang="zh-CN" altLang="en-US" sz="1400" b="1" dirty="0"/>
              <a:t>年</a:t>
            </a:r>
            <a:r>
              <a:rPr lang="en-US" altLang="zh-CN" sz="1400" b="1" dirty="0"/>
              <a:t>6</a:t>
            </a:r>
            <a:r>
              <a:rPr lang="zh-CN" altLang="en-US" sz="1400" b="1" dirty="0"/>
              <a:t>月</a:t>
            </a:r>
            <a:endParaRPr lang="zh-CN" altLang="en-US" sz="1400" b="1" dirty="0"/>
          </a:p>
        </p:txBody>
      </p:sp>
      <p:sp>
        <p:nvSpPr>
          <p:cNvPr id="12" name="文本框 11"/>
          <p:cNvSpPr txBox="1"/>
          <p:nvPr/>
        </p:nvSpPr>
        <p:spPr>
          <a:xfrm>
            <a:off x="5658686" y="2781867"/>
            <a:ext cx="1018541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altLang="zh-CN" sz="1400" b="1" dirty="0"/>
              <a:t>2024</a:t>
            </a:r>
            <a:r>
              <a:rPr lang="zh-CN" altLang="en-US" sz="1400" b="1" dirty="0"/>
              <a:t>年</a:t>
            </a:r>
            <a:r>
              <a:rPr lang="en-US" altLang="zh-CN" sz="1400" b="1" dirty="0"/>
              <a:t>3</a:t>
            </a:r>
            <a:r>
              <a:rPr lang="zh-CN" altLang="en-US" sz="1400" b="1" dirty="0"/>
              <a:t>月</a:t>
            </a:r>
            <a:endParaRPr lang="zh-CN" altLang="en-US" sz="1400" b="1" dirty="0"/>
          </a:p>
        </p:txBody>
      </p:sp>
      <p:sp>
        <p:nvSpPr>
          <p:cNvPr id="13" name="文本框 12"/>
          <p:cNvSpPr txBox="1"/>
          <p:nvPr/>
        </p:nvSpPr>
        <p:spPr>
          <a:xfrm>
            <a:off x="6677227" y="2764214"/>
            <a:ext cx="1045844" cy="32094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n-US" altLang="zh-CN" sz="1400" b="1" dirty="0" smtClean="0"/>
              <a:t>2024</a:t>
            </a:r>
            <a:r>
              <a:rPr lang="zh-CN" altLang="en-US" sz="1400" b="1" dirty="0" smtClean="0"/>
              <a:t>年</a:t>
            </a:r>
            <a:r>
              <a:rPr lang="en-US" altLang="zh-CN" sz="1400" b="1" dirty="0" smtClean="0"/>
              <a:t>7</a:t>
            </a:r>
            <a:r>
              <a:rPr lang="zh-CN" altLang="en-US" sz="1400" b="1" dirty="0" smtClean="0"/>
              <a:t>月</a:t>
            </a:r>
            <a:endParaRPr lang="zh-CN" altLang="en-US" sz="1400" b="1" dirty="0"/>
          </a:p>
        </p:txBody>
      </p:sp>
      <p:sp>
        <p:nvSpPr>
          <p:cNvPr id="14" name="文本框 13"/>
          <p:cNvSpPr txBox="1"/>
          <p:nvPr/>
        </p:nvSpPr>
        <p:spPr>
          <a:xfrm>
            <a:off x="7833907" y="2756733"/>
            <a:ext cx="1029854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altLang="zh-CN" sz="1400" b="1" dirty="0" smtClean="0"/>
              <a:t>2024</a:t>
            </a:r>
            <a:r>
              <a:rPr lang="zh-CN" altLang="en-US" sz="1400" b="1" dirty="0" smtClean="0"/>
              <a:t>年</a:t>
            </a:r>
            <a:r>
              <a:rPr lang="en-US" altLang="zh-CN" sz="1400" b="1" dirty="0" smtClean="0"/>
              <a:t>8</a:t>
            </a:r>
            <a:r>
              <a:rPr lang="zh-CN" altLang="en-US" sz="1400" b="1" dirty="0" smtClean="0"/>
              <a:t>月</a:t>
            </a:r>
            <a:endParaRPr lang="zh-CN" altLang="en-US" sz="1400" b="1" dirty="0"/>
          </a:p>
        </p:txBody>
      </p:sp>
      <p:sp>
        <p:nvSpPr>
          <p:cNvPr id="16" name="文本框 15"/>
          <p:cNvSpPr txBox="1"/>
          <p:nvPr/>
        </p:nvSpPr>
        <p:spPr>
          <a:xfrm>
            <a:off x="2103121" y="3576327"/>
            <a:ext cx="673330" cy="2867891"/>
          </a:xfrm>
          <a:prstGeom prst="rect">
            <a:avLst/>
          </a:prstGeom>
          <a:noFill/>
        </p:spPr>
        <p:txBody>
          <a:bodyPr vert="mongolianVert" wrap="square" rtlCol="0">
            <a:noAutofit/>
          </a:bodyPr>
          <a:lstStyle/>
          <a:p>
            <a:r>
              <a:rPr lang="zh-CN" altLang="en-US" sz="1400" dirty="0" smtClean="0"/>
              <a:t>成都武侯祠博物馆启动项目，完成</a:t>
            </a:r>
            <a:r>
              <a:rPr lang="zh-CN" altLang="en-US" sz="1400" dirty="0"/>
              <a:t>项目方案并上报文物主管部门；</a:t>
            </a:r>
            <a:endParaRPr lang="zh-CN" altLang="en-US" sz="1400" dirty="0"/>
          </a:p>
        </p:txBody>
      </p:sp>
      <p:sp>
        <p:nvSpPr>
          <p:cNvPr id="17" name="文本框 16"/>
          <p:cNvSpPr txBox="1"/>
          <p:nvPr/>
        </p:nvSpPr>
        <p:spPr>
          <a:xfrm>
            <a:off x="3255325" y="3576328"/>
            <a:ext cx="1040650" cy="2867890"/>
          </a:xfrm>
          <a:prstGeom prst="rect">
            <a:avLst/>
          </a:prstGeom>
          <a:noFill/>
        </p:spPr>
        <p:txBody>
          <a:bodyPr vert="mongolianVert" wrap="square" rtlCol="0">
            <a:noAutofit/>
          </a:bodyPr>
          <a:lstStyle/>
          <a:p>
            <a:r>
              <a:rPr lang="zh-CN" altLang="en-US" sz="1400" dirty="0"/>
              <a:t>国家文物局</a:t>
            </a:r>
            <a:r>
              <a:rPr lang="zh-CN" altLang="en-US" sz="1400" dirty="0" smtClean="0"/>
              <a:t>下发文件原则</a:t>
            </a:r>
            <a:r>
              <a:rPr lang="zh-CN" altLang="en-US" sz="1400" dirty="0"/>
              <a:t>同意在武侯祠保</a:t>
            </a:r>
            <a:r>
              <a:rPr lang="en-US" altLang="zh-CN" sz="1400" dirty="0"/>
              <a:t> </a:t>
            </a:r>
            <a:r>
              <a:rPr lang="zh-CN" altLang="en-US" sz="1400" dirty="0"/>
              <a:t>护范围和建设控制地带实施该项目，同时要求四川省文物局对完善后的方案核准；</a:t>
            </a:r>
            <a:endParaRPr lang="zh-CN" altLang="en-US" sz="1400" dirty="0"/>
          </a:p>
        </p:txBody>
      </p:sp>
      <p:sp>
        <p:nvSpPr>
          <p:cNvPr id="18" name="文本框 17"/>
          <p:cNvSpPr txBox="1"/>
          <p:nvPr/>
        </p:nvSpPr>
        <p:spPr>
          <a:xfrm>
            <a:off x="4774849" y="3576328"/>
            <a:ext cx="655842" cy="2867890"/>
          </a:xfrm>
          <a:prstGeom prst="rect">
            <a:avLst/>
          </a:prstGeom>
          <a:noFill/>
        </p:spPr>
        <p:txBody>
          <a:bodyPr vert="mongolianVert" wrap="square" rtlCol="0">
            <a:noAutofit/>
          </a:bodyPr>
          <a:lstStyle/>
          <a:p>
            <a:r>
              <a:rPr lang="zh-CN" altLang="en-US" sz="1400" dirty="0"/>
              <a:t>重新调整后的方案报四川省文物局核准同意；</a:t>
            </a:r>
            <a:endParaRPr lang="zh-CN" altLang="en-US" sz="1400" dirty="0"/>
          </a:p>
        </p:txBody>
      </p:sp>
      <p:sp>
        <p:nvSpPr>
          <p:cNvPr id="19" name="文本框 18"/>
          <p:cNvSpPr txBox="1"/>
          <p:nvPr/>
        </p:nvSpPr>
        <p:spPr>
          <a:xfrm>
            <a:off x="5949142" y="3561317"/>
            <a:ext cx="836930" cy="2867891"/>
          </a:xfrm>
          <a:prstGeom prst="rect">
            <a:avLst/>
          </a:prstGeom>
          <a:noFill/>
        </p:spPr>
        <p:txBody>
          <a:bodyPr vert="mongolianVert" wrap="square" rtlCol="0">
            <a:noAutofit/>
          </a:bodyPr>
          <a:lstStyle/>
          <a:p>
            <a:r>
              <a:rPr lang="zh-CN" altLang="en-US" sz="1400" dirty="0"/>
              <a:t>项目列入成都市政府工作报告</a:t>
            </a:r>
            <a:r>
              <a:rPr lang="zh-CN" altLang="en-US" sz="1400" dirty="0" smtClean="0"/>
              <a:t>；</a:t>
            </a:r>
            <a:endParaRPr lang="zh-CN" altLang="en-US" sz="1400" dirty="0"/>
          </a:p>
        </p:txBody>
      </p:sp>
      <p:sp>
        <p:nvSpPr>
          <p:cNvPr id="20" name="文本框 19"/>
          <p:cNvSpPr txBox="1"/>
          <p:nvPr/>
        </p:nvSpPr>
        <p:spPr>
          <a:xfrm>
            <a:off x="6944822" y="3561317"/>
            <a:ext cx="383367" cy="2867891"/>
          </a:xfrm>
          <a:prstGeom prst="rect">
            <a:avLst/>
          </a:prstGeom>
          <a:noFill/>
        </p:spPr>
        <p:txBody>
          <a:bodyPr vert="mongolianVert" wrap="square" rtlCol="0">
            <a:noAutofit/>
          </a:bodyPr>
          <a:lstStyle/>
          <a:p>
            <a:r>
              <a:rPr lang="zh-CN" altLang="en-US" sz="1400" dirty="0" smtClean="0"/>
              <a:t>市政府专题会讨论研究，原则同意项目实施；</a:t>
            </a:r>
            <a:endParaRPr lang="zh-CN" altLang="en-US" sz="1400" dirty="0"/>
          </a:p>
        </p:txBody>
      </p:sp>
      <p:sp>
        <p:nvSpPr>
          <p:cNvPr id="21" name="文本框 20"/>
          <p:cNvSpPr txBox="1"/>
          <p:nvPr/>
        </p:nvSpPr>
        <p:spPr>
          <a:xfrm>
            <a:off x="8138159" y="3561317"/>
            <a:ext cx="543387" cy="2867891"/>
          </a:xfrm>
          <a:prstGeom prst="rect">
            <a:avLst/>
          </a:prstGeom>
          <a:noFill/>
        </p:spPr>
        <p:txBody>
          <a:bodyPr vert="mongolianVert" wrap="square" rtlCol="0">
            <a:noAutofit/>
          </a:bodyPr>
          <a:lstStyle/>
          <a:p>
            <a:r>
              <a:rPr lang="zh-CN" altLang="en-US" sz="1400" dirty="0" smtClean="0"/>
              <a:t>项目建设事宜报省政府核准；</a:t>
            </a:r>
            <a:endParaRPr lang="zh-CN" altLang="en-US" sz="1400" dirty="0"/>
          </a:p>
        </p:txBody>
      </p:sp>
      <p:sp>
        <p:nvSpPr>
          <p:cNvPr id="22" name="文本框 21"/>
          <p:cNvSpPr txBox="1"/>
          <p:nvPr/>
        </p:nvSpPr>
        <p:spPr>
          <a:xfrm>
            <a:off x="8974598" y="2746808"/>
            <a:ext cx="1116965" cy="317702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en-US" altLang="zh-CN" sz="1400" b="1" dirty="0" smtClean="0"/>
              <a:t>2024</a:t>
            </a:r>
            <a:r>
              <a:rPr lang="zh-CN" altLang="en-US" sz="1400" b="1" dirty="0" smtClean="0"/>
              <a:t>年</a:t>
            </a:r>
            <a:r>
              <a:rPr lang="en-US" altLang="zh-CN" sz="1400" b="1" dirty="0" smtClean="0"/>
              <a:t>11</a:t>
            </a:r>
            <a:r>
              <a:rPr lang="zh-CN" altLang="en-US" sz="1400" b="1" dirty="0" smtClean="0"/>
              <a:t>月</a:t>
            </a:r>
            <a:endParaRPr lang="zh-CN" altLang="en-US" sz="1400" b="1" dirty="0"/>
          </a:p>
        </p:txBody>
      </p:sp>
      <p:sp>
        <p:nvSpPr>
          <p:cNvPr id="24" name="文本框 23"/>
          <p:cNvSpPr txBox="1"/>
          <p:nvPr/>
        </p:nvSpPr>
        <p:spPr>
          <a:xfrm>
            <a:off x="9227127" y="3545442"/>
            <a:ext cx="731636" cy="2867891"/>
          </a:xfrm>
          <a:prstGeom prst="rect">
            <a:avLst/>
          </a:prstGeom>
          <a:noFill/>
        </p:spPr>
        <p:txBody>
          <a:bodyPr vert="mongolianVert" wrap="square" rtlCol="0">
            <a:noAutofit/>
          </a:bodyPr>
          <a:lstStyle/>
          <a:p>
            <a:r>
              <a:rPr lang="zh-CN" altLang="en-US" sz="1400" dirty="0" smtClean="0">
                <a:latin typeface="+mn-ea"/>
                <a:cs typeface="+mn-ea"/>
                <a:sym typeface="+mn-ea"/>
              </a:rPr>
              <a:t>项目设计方案调整事宜报市政府批准同意，要求项目加快实施。</a:t>
            </a:r>
            <a:endParaRPr lang="zh-CN" altLang="en-US" sz="1400" b="1" dirty="0">
              <a:latin typeface="+mn-ea"/>
              <a:cs typeface="+mn-ea"/>
            </a:endParaRPr>
          </a:p>
        </p:txBody>
      </p:sp>
      <p:cxnSp>
        <p:nvCxnSpPr>
          <p:cNvPr id="25" name="肘形连接符 24"/>
          <p:cNvCxnSpPr/>
          <p:nvPr/>
        </p:nvCxnSpPr>
        <p:spPr>
          <a:xfrm flipV="1">
            <a:off x="0" y="290195"/>
            <a:ext cx="11039475" cy="483870"/>
          </a:xfrm>
          <a:prstGeom prst="bentConnector3">
            <a:avLst>
              <a:gd name="adj1" fmla="val 29588"/>
            </a:avLst>
          </a:prstGeom>
          <a:ln w="60325" cap="sq" cmpd="dbl">
            <a:solidFill>
              <a:schemeClr val="accent6">
                <a:lumMod val="50000"/>
              </a:schemeClr>
            </a:solidFill>
            <a:prstDash val="solid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3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肘形连接符 24"/>
          <p:cNvCxnSpPr/>
          <p:nvPr/>
        </p:nvCxnSpPr>
        <p:spPr>
          <a:xfrm flipV="1">
            <a:off x="0" y="290195"/>
            <a:ext cx="11039475" cy="483870"/>
          </a:xfrm>
          <a:prstGeom prst="bentConnector3">
            <a:avLst>
              <a:gd name="adj1" fmla="val 29588"/>
            </a:avLst>
          </a:prstGeom>
          <a:ln w="60325" cap="sq" cmpd="dbl">
            <a:solidFill>
              <a:schemeClr val="accent6">
                <a:lumMod val="50000"/>
              </a:schemeClr>
            </a:solidFill>
            <a:prstDash val="solid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436245" y="290195"/>
            <a:ext cx="2514600" cy="4095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方正粗黑宋简体" panose="02000000000000000000" charset="-122"/>
                <a:ea typeface="方正粗黑宋简体" panose="02000000000000000000" charset="-122"/>
                <a:sym typeface="+mn-ea"/>
              </a:rPr>
              <a:t>二、项目必要性</a:t>
            </a:r>
            <a:endParaRPr lang="zh-CN" altLang="en-US" sz="2400" dirty="0">
              <a:solidFill>
                <a:schemeClr val="accent6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方正粗黑宋简体" panose="02000000000000000000" charset="-122"/>
              <a:ea typeface="方正粗黑宋简体" panose="02000000000000000000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931544" y="946291"/>
            <a:ext cx="4050656" cy="40671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000" b="1" dirty="0" smtClean="0">
                <a:solidFill>
                  <a:schemeClr val="accent6">
                    <a:lumMod val="50000"/>
                  </a:schemeClr>
                </a:solidFill>
              </a:rPr>
              <a:t>（</a:t>
            </a:r>
            <a:r>
              <a:rPr lang="zh-CN" altLang="en-US" sz="2000" b="1" dirty="0">
                <a:solidFill>
                  <a:schemeClr val="accent6">
                    <a:lumMod val="50000"/>
                  </a:schemeClr>
                </a:solidFill>
              </a:rPr>
              <a:t>一）现有建筑存在重大安全隐患</a:t>
            </a:r>
            <a:endParaRPr lang="zh-CN" altLang="en-US" sz="20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altLang="zh-CN" sz="2000" dirty="0"/>
              <a:t>       </a:t>
            </a:r>
            <a:endParaRPr lang="zh-CN" altLang="en-US" sz="2000" dirty="0"/>
          </a:p>
        </p:txBody>
      </p:sp>
      <p:sp>
        <p:nvSpPr>
          <p:cNvPr id="17" name="文本框 16"/>
          <p:cNvSpPr txBox="1"/>
          <p:nvPr/>
        </p:nvSpPr>
        <p:spPr>
          <a:xfrm>
            <a:off x="1076325" y="1335406"/>
            <a:ext cx="9828846" cy="9349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dirty="0" smtClean="0">
                <a:sym typeface="+mn-ea"/>
              </a:rPr>
              <a:t>成都武侯祠博物馆鸣翠楼、</a:t>
            </a:r>
            <a:r>
              <a:rPr lang="zh-CN" altLang="en-US" dirty="0">
                <a:sym typeface="+mn-ea"/>
              </a:rPr>
              <a:t>绿雨轩、三国文化陈列馆</a:t>
            </a:r>
            <a:r>
              <a:rPr lang="zh-CN" altLang="en-US" dirty="0" smtClean="0">
                <a:sym typeface="+mn-ea"/>
              </a:rPr>
              <a:t>和一办公区等</a:t>
            </a:r>
            <a:r>
              <a:rPr lang="zh-CN" altLang="en-US" dirty="0">
                <a:sym typeface="+mn-ea"/>
              </a:rPr>
              <a:t>建筑建于上世纪</a:t>
            </a:r>
            <a:r>
              <a:rPr lang="en-US" altLang="zh-CN" dirty="0">
                <a:sym typeface="+mn-ea"/>
              </a:rPr>
              <a:t>70</a:t>
            </a:r>
            <a:r>
              <a:rPr lang="zh-CN" altLang="en-US" dirty="0">
                <a:sym typeface="+mn-ea"/>
              </a:rPr>
              <a:t>年代，为非文物建筑且整体老旧</a:t>
            </a:r>
            <a:r>
              <a:rPr lang="zh-CN" altLang="en-US" dirty="0" smtClean="0">
                <a:sym typeface="+mn-ea"/>
              </a:rPr>
              <a:t>，经鉴定</a:t>
            </a:r>
            <a:r>
              <a:rPr lang="zh-CN" altLang="en-US" dirty="0">
                <a:sym typeface="+mn-ea"/>
              </a:rPr>
              <a:t>为</a:t>
            </a:r>
            <a:r>
              <a:rPr lang="en-US" altLang="zh-CN" dirty="0" err="1">
                <a:sym typeface="+mn-ea"/>
              </a:rPr>
              <a:t>Dsu</a:t>
            </a:r>
            <a:r>
              <a:rPr lang="zh-CN" altLang="en-US" dirty="0">
                <a:sym typeface="+mn-ea"/>
              </a:rPr>
              <a:t>级危房</a:t>
            </a:r>
            <a:r>
              <a:rPr lang="zh-CN" altLang="en-US" dirty="0" smtClean="0">
                <a:sym typeface="+mn-ea"/>
              </a:rPr>
              <a:t>，存在</a:t>
            </a:r>
            <a:r>
              <a:rPr lang="zh-CN" altLang="en-US" dirty="0">
                <a:sym typeface="+mn-ea"/>
              </a:rPr>
              <a:t>严重安全隐患</a:t>
            </a:r>
            <a:r>
              <a:rPr lang="zh-CN" altLang="en-US" dirty="0" smtClean="0">
                <a:sym typeface="+mn-ea"/>
              </a:rPr>
              <a:t>，目前均</a:t>
            </a:r>
            <a:r>
              <a:rPr lang="zh-CN" altLang="en-US" dirty="0">
                <a:sym typeface="+mn-ea"/>
              </a:rPr>
              <a:t>处于空置状态，需</a:t>
            </a:r>
            <a:r>
              <a:rPr lang="zh-CN" altLang="en-US" dirty="0" smtClean="0">
                <a:sym typeface="+mn-ea"/>
              </a:rPr>
              <a:t>尽快进行整体加固维修</a:t>
            </a:r>
            <a:r>
              <a:rPr lang="zh-CN" altLang="en-US" dirty="0">
                <a:sym typeface="+mn-ea"/>
              </a:rPr>
              <a:t>。</a:t>
            </a:r>
            <a:endParaRPr lang="zh-CN" altLang="en-US" dirty="0"/>
          </a:p>
          <a:p>
            <a:endParaRPr lang="zh-CN" altLang="en-US" sz="2000" dirty="0"/>
          </a:p>
        </p:txBody>
      </p:sp>
      <p:sp>
        <p:nvSpPr>
          <p:cNvPr id="11" name="文本框 10"/>
          <p:cNvSpPr txBox="1"/>
          <p:nvPr/>
        </p:nvSpPr>
        <p:spPr>
          <a:xfrm>
            <a:off x="931544" y="5117106"/>
            <a:ext cx="3008068" cy="37558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000" b="1" dirty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（三）游客中心功能缺失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 </a:t>
            </a:r>
            <a:r>
              <a:rPr lang="en-US" altLang="zh-CN" sz="2000" b="1" dirty="0">
                <a:latin typeface="+mn-ea"/>
                <a:cs typeface="+mn-ea"/>
              </a:rPr>
              <a:t>    </a:t>
            </a:r>
            <a:endParaRPr lang="zh-CN" altLang="en-US" sz="2000" b="1" dirty="0">
              <a:latin typeface="+mn-ea"/>
              <a:cs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065846" y="5492692"/>
            <a:ext cx="9991725" cy="6337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zh-CN" dirty="0" smtClean="0"/>
              <a:t>原</a:t>
            </a:r>
            <a:r>
              <a:rPr lang="zh-CN" altLang="zh-CN" dirty="0"/>
              <a:t>游客中心位于鸣翠楼一层（含游客卫生间），因鸣翠楼被鉴定为危房，游客中心业已封闭</a:t>
            </a:r>
            <a:r>
              <a:rPr lang="zh-CN" altLang="en-US" dirty="0"/>
              <a:t>。因没有景区游客中心，博物馆配套基础设施严重不足，缺失游客综合服务功能。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20" name="文本框 19"/>
          <p:cNvSpPr txBox="1"/>
          <p:nvPr/>
        </p:nvSpPr>
        <p:spPr>
          <a:xfrm>
            <a:off x="931543" y="2757793"/>
            <a:ext cx="4050656" cy="3755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000" b="1" dirty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（二）博物馆功能性发挥严重受限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   </a:t>
            </a:r>
            <a:r>
              <a:rPr lang="en-US" altLang="zh-CN" sz="2000" b="1" dirty="0">
                <a:latin typeface="+mn-ea"/>
                <a:cs typeface="+mn-ea"/>
              </a:rPr>
              <a:t>    </a:t>
            </a:r>
            <a:endParaRPr lang="zh-CN" altLang="en-US" sz="2000" b="1" dirty="0">
              <a:latin typeface="+mn-ea"/>
              <a:cs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1065847" y="3148105"/>
            <a:ext cx="9991725" cy="18170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dirty="0" smtClean="0"/>
              <a:t>成都武侯祠博物馆作为首批</a:t>
            </a:r>
            <a:r>
              <a:rPr lang="zh-CN" altLang="en-US" b="1" dirty="0" smtClean="0">
                <a:solidFill>
                  <a:schemeClr val="accent6">
                    <a:lumMod val="50000"/>
                  </a:schemeClr>
                </a:solidFill>
              </a:rPr>
              <a:t>国家一级博物馆、全国重点文物保护单位</a:t>
            </a:r>
            <a:r>
              <a:rPr lang="zh-CN" altLang="en-US" dirty="0" smtClean="0"/>
              <a:t>，可用的集中展览展示空间狭小，缺少大面积展陈空间，急需进行展览展示空间提升。</a:t>
            </a:r>
            <a:endParaRPr lang="zh-CN" altLang="en-US" dirty="0" smtClean="0"/>
          </a:p>
          <a:p>
            <a:r>
              <a:rPr lang="en-US" altLang="zh-CN" dirty="0" smtClean="0"/>
              <a:t>2016</a:t>
            </a:r>
            <a:r>
              <a:rPr lang="zh-CN" altLang="en-US" dirty="0"/>
              <a:t>年成都武侯祠博物馆被国家文物局授牌</a:t>
            </a:r>
            <a:r>
              <a:rPr lang="en-US" altLang="zh-CN" dirty="0"/>
              <a:t>“</a:t>
            </a:r>
            <a:r>
              <a:rPr lang="zh-CN" altLang="en-US" b="1" dirty="0">
                <a:solidFill>
                  <a:schemeClr val="accent6">
                    <a:lumMod val="50000"/>
                  </a:schemeClr>
                </a:solidFill>
              </a:rPr>
              <a:t>全国三国文化研究中心</a:t>
            </a:r>
            <a:r>
              <a:rPr lang="en-US" altLang="zh-CN" dirty="0"/>
              <a:t>”</a:t>
            </a:r>
            <a:r>
              <a:rPr lang="zh-CN" altLang="en-US" dirty="0"/>
              <a:t>，但因科研、文化交流等配套功能用房长期未得到</a:t>
            </a:r>
            <a:r>
              <a:rPr lang="zh-CN" altLang="en-US" dirty="0" smtClean="0"/>
              <a:t>改善，受</a:t>
            </a:r>
            <a:r>
              <a:rPr lang="zh-CN" altLang="en-US" dirty="0"/>
              <a:t>功能空间限制的影响</a:t>
            </a:r>
            <a:r>
              <a:rPr lang="zh-CN" altLang="en-US" dirty="0" smtClean="0"/>
              <a:t>，研究</a:t>
            </a:r>
            <a:r>
              <a:rPr lang="zh-CN" altLang="en-US" dirty="0"/>
              <a:t>成果展示、学术交流组织、社教活动开展等受到较大</a:t>
            </a:r>
            <a:r>
              <a:rPr lang="zh-CN" altLang="en-US" dirty="0" smtClean="0"/>
              <a:t>影响，研究中心</a:t>
            </a:r>
            <a:r>
              <a:rPr lang="zh-CN" altLang="en-US" dirty="0"/>
              <a:t>作用未能得到充分发挥</a:t>
            </a:r>
            <a:r>
              <a:rPr lang="zh-CN" altLang="en-US" dirty="0" smtClean="0"/>
              <a:t>。</a:t>
            </a:r>
            <a:r>
              <a:rPr lang="en-US" altLang="zh-CN" dirty="0"/>
              <a:t> </a:t>
            </a:r>
            <a:endParaRPr lang="en-US" altLang="zh-CN" dirty="0" smtClean="0"/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3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肘形连接符 24"/>
          <p:cNvCxnSpPr/>
          <p:nvPr/>
        </p:nvCxnSpPr>
        <p:spPr>
          <a:xfrm flipV="1">
            <a:off x="436244" y="290194"/>
            <a:ext cx="11391727" cy="479427"/>
          </a:xfrm>
          <a:prstGeom prst="bentConnector3">
            <a:avLst>
              <a:gd name="adj1" fmla="val 24314"/>
            </a:avLst>
          </a:prstGeom>
          <a:ln w="60325" cap="sq" cmpd="dbl">
            <a:solidFill>
              <a:schemeClr val="accent6">
                <a:lumMod val="50000"/>
              </a:schemeClr>
            </a:solidFill>
            <a:prstDash val="solid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436244" y="290196"/>
            <a:ext cx="5989494" cy="7213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方正粗黑宋简体" panose="02000000000000000000" charset="-122"/>
                <a:ea typeface="方正粗黑宋简体" panose="02000000000000000000" charset="-122"/>
                <a:sym typeface="+mn-ea"/>
              </a:rPr>
              <a:t>三、项目推进情况</a:t>
            </a:r>
            <a:endParaRPr lang="zh-CN" altLang="en-US" sz="2400" dirty="0">
              <a:solidFill>
                <a:schemeClr val="accent6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方正粗黑宋简体" panose="02000000000000000000" charset="-122"/>
              <a:ea typeface="方正粗黑宋简体" panose="02000000000000000000" charset="-122"/>
              <a:sym typeface="+mn-ea"/>
            </a:endParaRPr>
          </a:p>
          <a:p>
            <a:endParaRPr lang="zh-CN" altLang="en-US" sz="2400" dirty="0">
              <a:solidFill>
                <a:schemeClr val="accent6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方正粗黑宋简体" panose="02000000000000000000" charset="-122"/>
              <a:ea typeface="方正粗黑宋简体" panose="02000000000000000000" charset="-122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095375" y="1316496"/>
            <a:ext cx="5330362" cy="367460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zh-CN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方正粗黑宋简体" panose="02000000000000000000" charset="-122"/>
                <a:ea typeface="方正粗黑宋简体" panose="02000000000000000000" charset="-122"/>
              </a:rPr>
              <a:t>项目</a:t>
            </a:r>
            <a:r>
              <a:rPr lang="zh-CN" altLang="en-US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方正粗黑宋简体" panose="02000000000000000000" charset="-122"/>
                <a:ea typeface="方正粗黑宋简体" panose="02000000000000000000" charset="-122"/>
              </a:rPr>
              <a:t>推进情况</a:t>
            </a:r>
            <a:endParaRPr lang="en-US" altLang="zh-CN" sz="2400" dirty="0" smtClean="0">
              <a:solidFill>
                <a:schemeClr val="accent6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endParaRPr lang="en-US" altLang="zh-CN" sz="2400" dirty="0">
              <a:solidFill>
                <a:schemeClr val="accent6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r>
              <a:rPr lang="zh-CN" altLang="en-US" dirty="0" smtClean="0"/>
              <a:t>成都武侯祠博物馆</a:t>
            </a:r>
            <a:r>
              <a:rPr lang="zh-CN" altLang="en-US" dirty="0"/>
              <a:t>积极</a:t>
            </a:r>
            <a:r>
              <a:rPr lang="zh-CN" altLang="en-US" dirty="0" smtClean="0"/>
              <a:t>推进项目前期</a:t>
            </a:r>
            <a:r>
              <a:rPr lang="zh-CN" altLang="en-US" dirty="0"/>
              <a:t>工作</a:t>
            </a:r>
            <a:r>
              <a:rPr lang="zh-CN" altLang="en-US" dirty="0" smtClean="0"/>
              <a:t>，在此过程中因项目规划及工程技术问题，项目设计方案及建设方式进行了调整。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en-US" altLang="zh-CN" dirty="0" smtClean="0"/>
              <a:t>2025</a:t>
            </a:r>
            <a:r>
              <a:rPr lang="zh-CN" altLang="en-US" dirty="0" smtClean="0"/>
              <a:t>年</a:t>
            </a:r>
            <a:r>
              <a:rPr lang="en-US" altLang="zh-CN" dirty="0" smtClean="0"/>
              <a:t>11</a:t>
            </a:r>
            <a:r>
              <a:rPr lang="zh-CN" altLang="en-US" dirty="0" smtClean="0"/>
              <a:t>月，项目调整事宜报市政府批准同意，要求市文广旅局同武侯祠博物馆抓紧调整实施方式并加快项目修缮。</a:t>
            </a:r>
            <a:endParaRPr lang="en-US" altLang="zh-CN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3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肘形连接符 24"/>
          <p:cNvCxnSpPr/>
          <p:nvPr/>
        </p:nvCxnSpPr>
        <p:spPr>
          <a:xfrm flipV="1">
            <a:off x="0" y="290195"/>
            <a:ext cx="11039475" cy="483870"/>
          </a:xfrm>
          <a:prstGeom prst="bentConnector3">
            <a:avLst>
              <a:gd name="adj1" fmla="val 29588"/>
            </a:avLst>
          </a:prstGeom>
          <a:ln w="60325" cap="sq" cmpd="dbl">
            <a:solidFill>
              <a:schemeClr val="accent6">
                <a:lumMod val="50000"/>
              </a:schemeClr>
            </a:solidFill>
            <a:prstDash val="solid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436245" y="290195"/>
            <a:ext cx="2883535" cy="7213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方正粗黑宋简体" panose="02000000000000000000" charset="-122"/>
                <a:ea typeface="方正粗黑宋简体" panose="02000000000000000000" charset="-122"/>
                <a:sym typeface="+mn-ea"/>
              </a:rPr>
              <a:t>四</a:t>
            </a:r>
            <a:r>
              <a:rPr lang="en-US" altLang="zh-CN" sz="2400"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方正粗黑宋简体" panose="02000000000000000000" charset="-122"/>
                <a:ea typeface="方正粗黑宋简体" panose="02000000000000000000" charset="-122"/>
                <a:sym typeface="+mn-ea"/>
              </a:rPr>
              <a:t> </a:t>
            </a:r>
            <a:r>
              <a:rPr lang="zh-CN" altLang="en-US" sz="2400"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方正粗黑宋简体" panose="02000000000000000000" charset="-122"/>
                <a:ea typeface="方正粗黑宋简体" panose="02000000000000000000" charset="-122"/>
                <a:sym typeface="+mn-ea"/>
              </a:rPr>
              <a:t>、项目建设内容</a:t>
            </a:r>
            <a:endParaRPr lang="zh-CN" altLang="en-US" sz="2400">
              <a:solidFill>
                <a:schemeClr val="accent6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方正粗黑宋简体" panose="02000000000000000000" charset="-122"/>
              <a:ea typeface="方正粗黑宋简体" panose="02000000000000000000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3283902" y="391795"/>
            <a:ext cx="4471670" cy="4870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 b="1" dirty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（一）项目基本情况</a:t>
            </a:r>
            <a:r>
              <a:rPr lang="en-US" altLang="zh-CN" sz="2400" b="1" dirty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 · </a:t>
            </a:r>
            <a:r>
              <a:rPr lang="zh-CN" altLang="en-US" sz="2400" b="1" dirty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项目位置</a:t>
            </a:r>
            <a:endParaRPr lang="zh-CN" altLang="en-US" sz="2400" b="1" dirty="0">
              <a:solidFill>
                <a:schemeClr val="accent6">
                  <a:lumMod val="50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228725" y="1247140"/>
            <a:ext cx="9948545" cy="134366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indent="0" algn="l" defTabSz="266700" eaLnBrk="0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0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r>
              <a:rPr lang="zh-CN" altLang="en-US" sz="20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成都武侯祠博物馆位于四川省成都市武侯区武侯祠</a:t>
            </a:r>
            <a:r>
              <a:rPr lang="zh-CN" altLang="en-US" sz="2000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大街</a:t>
            </a:r>
            <a:r>
              <a:rPr lang="en-US" altLang="zh-CN" sz="2000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231</a:t>
            </a:r>
            <a:r>
              <a:rPr lang="zh-CN" altLang="en-US" sz="2000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号。</a:t>
            </a:r>
            <a:r>
              <a:rPr lang="zh-CN" altLang="en-US" sz="20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本项目拟实施区域位于</a:t>
            </a:r>
            <a:r>
              <a:rPr lang="zh-CN" altLang="en-US" sz="2000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武侯祠一般保护区</a:t>
            </a:r>
            <a:r>
              <a:rPr lang="zh-CN" altLang="en-US" sz="20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范围内。</a:t>
            </a:r>
            <a:endParaRPr lang="zh-CN" altLang="en-US" sz="20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74" name="IM 74"/>
          <p:cNvPicPr/>
          <p:nvPr/>
        </p:nvPicPr>
        <p:blipFill>
          <a:blip r:embed="rId2"/>
          <a:stretch>
            <a:fillRect/>
          </a:stretch>
        </p:blipFill>
        <p:spPr>
          <a:xfrm>
            <a:off x="1228725" y="2292351"/>
            <a:ext cx="9700895" cy="403733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2201545" y="6329680"/>
            <a:ext cx="11836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项目位置</a:t>
            </a:r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3501390" y="6329680"/>
            <a:ext cx="26657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   </a:t>
            </a:r>
            <a:r>
              <a:rPr lang="zh-CN" altLang="en-US" dirty="0"/>
              <a:t>武侯祠一般保护区范围</a:t>
            </a:r>
            <a:endParaRPr lang="zh-CN" altLang="en-US" dirty="0"/>
          </a:p>
        </p:txBody>
      </p:sp>
      <p:sp>
        <p:nvSpPr>
          <p:cNvPr id="17" name="文本框 16"/>
          <p:cNvSpPr txBox="1"/>
          <p:nvPr/>
        </p:nvSpPr>
        <p:spPr>
          <a:xfrm>
            <a:off x="8347075" y="6443345"/>
            <a:ext cx="11836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项目位置</a:t>
            </a:r>
            <a:endParaRPr lang="zh-CN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3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肘形连接符 24"/>
          <p:cNvCxnSpPr/>
          <p:nvPr/>
        </p:nvCxnSpPr>
        <p:spPr>
          <a:xfrm flipV="1">
            <a:off x="0" y="290195"/>
            <a:ext cx="11039475" cy="483870"/>
          </a:xfrm>
          <a:prstGeom prst="bentConnector3">
            <a:avLst>
              <a:gd name="adj1" fmla="val 29588"/>
            </a:avLst>
          </a:prstGeom>
          <a:ln w="60325" cap="sq" cmpd="dbl">
            <a:solidFill>
              <a:schemeClr val="accent6">
                <a:lumMod val="50000"/>
              </a:schemeClr>
            </a:solidFill>
            <a:prstDash val="solid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340822" y="290195"/>
            <a:ext cx="2794173" cy="7213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方正粗黑宋简体" panose="02000000000000000000" charset="-122"/>
                <a:ea typeface="方正粗黑宋简体" panose="02000000000000000000" charset="-122"/>
                <a:sym typeface="+mn-ea"/>
              </a:rPr>
              <a:t>四</a:t>
            </a:r>
            <a:r>
              <a:rPr lang="en-US" altLang="zh-CN" sz="24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方正粗黑宋简体" panose="02000000000000000000" charset="-122"/>
                <a:ea typeface="方正粗黑宋简体" panose="02000000000000000000" charset="-122"/>
                <a:sym typeface="+mn-ea"/>
              </a:rPr>
              <a:t> </a:t>
            </a:r>
            <a:r>
              <a:rPr lang="zh-CN" altLang="en-US" sz="24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方正粗黑宋简体" panose="02000000000000000000" charset="-122"/>
                <a:ea typeface="方正粗黑宋简体" panose="02000000000000000000" charset="-122"/>
                <a:sym typeface="+mn-ea"/>
              </a:rPr>
              <a:t>、项目建设内容</a:t>
            </a:r>
            <a:endParaRPr lang="zh-CN" altLang="en-US" sz="2400" dirty="0">
              <a:solidFill>
                <a:schemeClr val="accent6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方正粗黑宋简体" panose="02000000000000000000" charset="-122"/>
              <a:ea typeface="方正粗黑宋简体" panose="02000000000000000000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3640975" y="405765"/>
            <a:ext cx="4522124" cy="4870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 b="1" dirty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（一）项目基本情况</a:t>
            </a:r>
            <a:r>
              <a:rPr lang="en-US" altLang="zh-CN" sz="2400" b="1" dirty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 · </a:t>
            </a:r>
            <a:r>
              <a:rPr lang="zh-CN" altLang="en-US" sz="2400" b="1" dirty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建筑规模</a:t>
            </a:r>
            <a:endParaRPr lang="zh-CN" altLang="en-US" sz="2400" b="1" dirty="0">
              <a:solidFill>
                <a:schemeClr val="accent6">
                  <a:lumMod val="50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7448204" y="1008380"/>
            <a:ext cx="408986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266700" eaLnBrk="0" fontAlgn="base">
              <a:lnSpc>
                <a:spcPct val="150000"/>
              </a:lnSpc>
              <a:spcAft>
                <a:spcPct val="0"/>
              </a:spcAft>
            </a:pPr>
            <a:r>
              <a:rPr lang="zh-CN" altLang="en-US" sz="1600" dirty="0" smtClean="0"/>
              <a:t>一、项目计划分一、二两</a:t>
            </a:r>
            <a:r>
              <a:rPr lang="zh-CN" altLang="en-US" sz="1600" dirty="0"/>
              <a:t>期</a:t>
            </a:r>
            <a:r>
              <a:rPr lang="zh-CN" altLang="en-US" sz="1600" dirty="0" smtClean="0"/>
              <a:t>实施；</a:t>
            </a:r>
            <a:endParaRPr lang="en-US" altLang="zh-CN" sz="1600" dirty="0" smtClean="0"/>
          </a:p>
          <a:p>
            <a:pPr defTabSz="266700" eaLnBrk="0" fontAlgn="base">
              <a:lnSpc>
                <a:spcPct val="150000"/>
              </a:lnSpc>
              <a:spcAft>
                <a:spcPct val="0"/>
              </a:spcAft>
            </a:pPr>
            <a:r>
              <a:rPr lang="zh-CN" altLang="en-US" sz="1600" dirty="0" smtClean="0"/>
              <a:t>二、</a:t>
            </a:r>
            <a:r>
              <a:rPr lang="en-US" altLang="zh-CN" sz="1600" dirty="0" smtClean="0"/>
              <a:t>2026</a:t>
            </a:r>
            <a:r>
              <a:rPr lang="zh-CN" altLang="en-US" sz="1600" dirty="0" smtClean="0"/>
              <a:t>年上半年计划启动实施项目一期工程，完成一办公区和鸣翠楼的维修，建筑面积约</a:t>
            </a:r>
            <a:r>
              <a:rPr lang="en-US" altLang="zh-CN" sz="1600" dirty="0" smtClean="0"/>
              <a:t>1032</a:t>
            </a:r>
            <a:r>
              <a:rPr lang="zh-CN" altLang="en-US" sz="1600" dirty="0" smtClean="0"/>
              <a:t>㎡；</a:t>
            </a:r>
            <a:endParaRPr lang="en-US" altLang="zh-CN" sz="1600" dirty="0" smtClean="0"/>
          </a:p>
          <a:p>
            <a:pPr defTabSz="266700" eaLnBrk="0" fontAlgn="base">
              <a:lnSpc>
                <a:spcPct val="150000"/>
              </a:lnSpc>
              <a:spcAft>
                <a:spcPct val="0"/>
              </a:spcAft>
            </a:pPr>
            <a:r>
              <a:rPr lang="zh-CN" altLang="en-US" sz="1600" dirty="0" smtClean="0"/>
              <a:t>三、</a:t>
            </a:r>
            <a:r>
              <a:rPr lang="en-US" altLang="zh-CN" sz="1600" dirty="0" smtClean="0"/>
              <a:t>2026</a:t>
            </a:r>
            <a:r>
              <a:rPr lang="zh-CN" altLang="en-US" sz="1600" dirty="0" smtClean="0"/>
              <a:t>年</a:t>
            </a:r>
            <a:r>
              <a:rPr lang="zh-CN" altLang="en-US" sz="1600" dirty="0"/>
              <a:t>下半年</a:t>
            </a:r>
            <a:r>
              <a:rPr lang="zh-CN" altLang="en-US" sz="1600" dirty="0" smtClean="0"/>
              <a:t>计划启动实施二期工程，完成三国文化陈列馆、鸣翠楼及杂物间的维修和改造连接，建筑面积约</a:t>
            </a:r>
            <a:r>
              <a:rPr lang="en-US" altLang="zh-CN" sz="1600" dirty="0" smtClean="0"/>
              <a:t>937</a:t>
            </a:r>
            <a:r>
              <a:rPr lang="zh-CN" altLang="en-US" sz="1600" dirty="0" smtClean="0"/>
              <a:t>㎡。</a:t>
            </a:r>
            <a:endParaRPr lang="zh-CN" altLang="en-US" sz="16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7" t="8814" r="12477" b="14692"/>
          <a:stretch>
            <a:fillRect/>
          </a:stretch>
        </p:blipFill>
        <p:spPr>
          <a:xfrm>
            <a:off x="739832" y="1271846"/>
            <a:ext cx="6292735" cy="408986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3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肘形连接符 24"/>
          <p:cNvCxnSpPr/>
          <p:nvPr/>
        </p:nvCxnSpPr>
        <p:spPr>
          <a:xfrm flipV="1">
            <a:off x="0" y="290195"/>
            <a:ext cx="11039475" cy="483870"/>
          </a:xfrm>
          <a:prstGeom prst="bentConnector3">
            <a:avLst>
              <a:gd name="adj1" fmla="val 29588"/>
            </a:avLst>
          </a:prstGeom>
          <a:ln w="60325" cap="sq" cmpd="dbl">
            <a:solidFill>
              <a:schemeClr val="accent6">
                <a:lumMod val="50000"/>
              </a:schemeClr>
            </a:solidFill>
            <a:prstDash val="solid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436245" y="290195"/>
            <a:ext cx="2883535" cy="7213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方正粗黑宋简体" panose="02000000000000000000" charset="-122"/>
                <a:ea typeface="方正粗黑宋简体" panose="02000000000000000000" charset="-122"/>
                <a:sym typeface="+mn-ea"/>
              </a:rPr>
              <a:t>四</a:t>
            </a:r>
            <a:r>
              <a:rPr lang="en-US" altLang="zh-CN" sz="2400"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方正粗黑宋简体" panose="02000000000000000000" charset="-122"/>
                <a:ea typeface="方正粗黑宋简体" panose="02000000000000000000" charset="-122"/>
                <a:sym typeface="+mn-ea"/>
              </a:rPr>
              <a:t> </a:t>
            </a:r>
            <a:r>
              <a:rPr lang="zh-CN" altLang="en-US" sz="2400"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方正粗黑宋简体" panose="02000000000000000000" charset="-122"/>
                <a:ea typeface="方正粗黑宋简体" panose="02000000000000000000" charset="-122"/>
                <a:sym typeface="+mn-ea"/>
              </a:rPr>
              <a:t>、项目建设内容</a:t>
            </a:r>
            <a:endParaRPr lang="zh-CN" altLang="en-US" sz="2400">
              <a:solidFill>
                <a:schemeClr val="accent6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方正粗黑宋简体" panose="02000000000000000000" charset="-122"/>
              <a:ea typeface="方正粗黑宋简体" panose="02000000000000000000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5103842" y="398145"/>
            <a:ext cx="4471670" cy="4870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 b="1" dirty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（二）项目</a:t>
            </a:r>
            <a:r>
              <a:rPr lang="zh-CN" altLang="en-US" sz="2400" b="1" dirty="0" smtClean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设计方案</a:t>
            </a:r>
            <a:endParaRPr lang="en-US" altLang="zh-CN" sz="2400" b="1" dirty="0">
              <a:solidFill>
                <a:schemeClr val="accent6">
                  <a:lumMod val="50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5740" y="996315"/>
            <a:ext cx="4471670" cy="4870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b="1" dirty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1.</a:t>
            </a:r>
            <a:r>
              <a:rPr lang="zh-CN" altLang="en-US" b="1" dirty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一办公区、鸣翠</a:t>
            </a:r>
            <a:r>
              <a:rPr lang="zh-CN" altLang="en-US" b="1" dirty="0" smtClean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楼</a:t>
            </a:r>
            <a:r>
              <a:rPr lang="zh-CN" altLang="en-US" b="1" dirty="0" smtClean="0">
                <a:solidFill>
                  <a:schemeClr val="tx1"/>
                </a:solidFill>
                <a:latin typeface="+mn-ea"/>
                <a:cs typeface="+mn-ea"/>
              </a:rPr>
              <a:t>（项目一期）</a:t>
            </a:r>
            <a:endParaRPr lang="zh-CN" altLang="en-US" b="1" dirty="0">
              <a:solidFill>
                <a:schemeClr val="tx1"/>
              </a:solidFill>
              <a:latin typeface="+mn-ea"/>
              <a:cs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36245" y="4704716"/>
            <a:ext cx="11283315" cy="1845713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indent="0" algn="l" defTabSz="266700" eaLnBrk="0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0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lang="en-US" altLang="zh-CN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原一办公区进行整体维修加固，面积不变，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该</a:t>
            </a:r>
            <a:r>
              <a:rPr lang="zh-CN" altLang="en-US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一层东侧临原杂物间两开间改为配电房及展陈整备间，其余仍然作为办公使用；鸣翠楼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行整体维修加固，</a:t>
            </a:r>
            <a:r>
              <a:rPr lang="zh-CN" altLang="en-US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部分内廊纳入展陈空间，改造后内部使用面积不变，一层西侧</a:t>
            </a:r>
            <a:r>
              <a:rPr lang="en-US" altLang="zh-CN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1/3</a:t>
            </a:r>
            <a:r>
              <a:rPr lang="zh-CN" altLang="en-US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面宽设卫生间，东侧设办公管理用房，中部恢复游客中心功能，主要游客通道从园区外部进入并在北侧设内部员工通道进入和畅园</a:t>
            </a:r>
            <a:r>
              <a:rPr lang="zh-CN" altLang="en-US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。二层作为文化交流科研用房。</a:t>
            </a:r>
            <a:endParaRPr lang="zh-CN" altLang="en-US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1383665" y="4406900"/>
            <a:ext cx="1786255" cy="4870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b="1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一层原始平面</a:t>
            </a:r>
            <a:endParaRPr lang="zh-CN" altLang="en-US" b="1">
              <a:solidFill>
                <a:schemeClr val="accent6">
                  <a:lumMod val="50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0" name="文本框 9"/>
          <p:cNvSpPr txBox="1"/>
          <p:nvPr>
            <p:custDataLst>
              <p:tags r:id="rId3"/>
            </p:custDataLst>
          </p:nvPr>
        </p:nvSpPr>
        <p:spPr>
          <a:xfrm>
            <a:off x="8454390" y="4406900"/>
            <a:ext cx="1807210" cy="4870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b="1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一层改造平面</a:t>
            </a:r>
            <a:endParaRPr lang="zh-CN" altLang="en-US" b="1">
              <a:solidFill>
                <a:schemeClr val="accent6">
                  <a:lumMod val="50000"/>
                </a:schemeClr>
              </a:solidFill>
              <a:latin typeface="+mn-ea"/>
              <a:cs typeface="+mn-ea"/>
            </a:endParaRPr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05740" y="1366520"/>
            <a:ext cx="5890895" cy="298323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9283" y="1357139"/>
            <a:ext cx="5572352" cy="299261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3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肘形连接符 24"/>
          <p:cNvCxnSpPr/>
          <p:nvPr/>
        </p:nvCxnSpPr>
        <p:spPr>
          <a:xfrm flipV="1">
            <a:off x="0" y="290195"/>
            <a:ext cx="11039475" cy="483870"/>
          </a:xfrm>
          <a:prstGeom prst="bentConnector3">
            <a:avLst>
              <a:gd name="adj1" fmla="val 29588"/>
            </a:avLst>
          </a:prstGeom>
          <a:ln w="60325" cap="sq" cmpd="dbl">
            <a:solidFill>
              <a:schemeClr val="accent6">
                <a:lumMod val="50000"/>
              </a:schemeClr>
            </a:solidFill>
            <a:prstDash val="solid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436245" y="290195"/>
            <a:ext cx="2883535" cy="7213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方正粗黑宋简体" panose="02000000000000000000" charset="-122"/>
                <a:ea typeface="方正粗黑宋简体" panose="02000000000000000000" charset="-122"/>
                <a:sym typeface="+mn-ea"/>
              </a:rPr>
              <a:t>四</a:t>
            </a:r>
            <a:r>
              <a:rPr lang="en-US" altLang="zh-CN" sz="2400"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方正粗黑宋简体" panose="02000000000000000000" charset="-122"/>
                <a:ea typeface="方正粗黑宋简体" panose="02000000000000000000" charset="-122"/>
                <a:sym typeface="+mn-ea"/>
              </a:rPr>
              <a:t> </a:t>
            </a:r>
            <a:r>
              <a:rPr lang="zh-CN" altLang="en-US" sz="2400"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方正粗黑宋简体" panose="02000000000000000000" charset="-122"/>
                <a:ea typeface="方正粗黑宋简体" panose="02000000000000000000" charset="-122"/>
                <a:sym typeface="+mn-ea"/>
              </a:rPr>
              <a:t>、项目建设内容</a:t>
            </a:r>
            <a:endParaRPr lang="zh-CN" altLang="en-US" sz="2400">
              <a:solidFill>
                <a:schemeClr val="accent6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方正粗黑宋简体" panose="02000000000000000000" charset="-122"/>
              <a:ea typeface="方正粗黑宋简体" panose="02000000000000000000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5620067" y="421322"/>
            <a:ext cx="4471670" cy="4870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 b="1" dirty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（二）项目设计方案</a:t>
            </a:r>
            <a:endParaRPr lang="zh-CN" altLang="en-US" sz="2400" b="1" dirty="0">
              <a:solidFill>
                <a:schemeClr val="accent6">
                  <a:lumMod val="50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73100" y="1365250"/>
            <a:ext cx="10669270" cy="104394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indent="0" algn="l" defTabSz="266700" eaLnBrk="0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0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项目二期</a:t>
            </a:r>
            <a:r>
              <a:rPr lang="zh-CN" altLang="en-US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将现有三国文化陈列馆、绿雨轩及周边巷道、其他功能用房</a:t>
            </a:r>
            <a:r>
              <a:rPr lang="zh-CN" altLang="en-US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整合，</a:t>
            </a:r>
            <a:r>
              <a:rPr lang="zh-CN" altLang="en-US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并实施</a:t>
            </a:r>
            <a:r>
              <a:rPr lang="zh-CN" altLang="en-US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建筑加固维修及功能</a:t>
            </a:r>
            <a:r>
              <a:rPr lang="zh-CN" altLang="en-US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改造</a:t>
            </a:r>
            <a:r>
              <a:rPr lang="zh-CN" altLang="en-US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。建筑面积约</a:t>
            </a:r>
            <a:r>
              <a:rPr lang="en-US" altLang="zh-CN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937</a:t>
            </a:r>
            <a:r>
              <a:rPr lang="zh-CN" altLang="en-US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㎡</a:t>
            </a:r>
            <a:r>
              <a:rPr lang="zh-CN" altLang="en-US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030" y="2409190"/>
            <a:ext cx="7263765" cy="416750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36245" y="1008380"/>
            <a:ext cx="4471670" cy="4870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b="1" dirty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2.</a:t>
            </a:r>
            <a:r>
              <a:rPr lang="zh-CN" altLang="en-US" b="1" dirty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三国文化陈列馆、绿雨</a:t>
            </a:r>
            <a:r>
              <a:rPr lang="zh-CN" altLang="en-US" b="1" dirty="0" smtClean="0">
                <a:solidFill>
                  <a:schemeClr val="accent6">
                    <a:lumMod val="50000"/>
                  </a:schemeClr>
                </a:solidFill>
                <a:latin typeface="+mn-ea"/>
                <a:cs typeface="+mn-ea"/>
              </a:rPr>
              <a:t>轩</a:t>
            </a:r>
            <a:r>
              <a:rPr lang="zh-CN" altLang="en-US" b="1" dirty="0" smtClean="0">
                <a:solidFill>
                  <a:schemeClr val="tx1"/>
                </a:solidFill>
                <a:latin typeface="+mn-ea"/>
                <a:cs typeface="+mn-ea"/>
                <a:sym typeface="+mn-ea"/>
              </a:rPr>
              <a:t>（项目二期）</a:t>
            </a:r>
            <a:endParaRPr lang="zh-CN" altLang="en-US" b="1" dirty="0">
              <a:solidFill>
                <a:schemeClr val="tx1"/>
              </a:solidFill>
              <a:latin typeface="+mn-ea"/>
              <a:cs typeface="+mn-ea"/>
              <a:sym typeface="+mn-ea"/>
            </a:endParaRPr>
          </a:p>
        </p:txBody>
      </p:sp>
      <p:pic>
        <p:nvPicPr>
          <p:cNvPr id="7" name="图片 6" descr="微信图片_2025061919012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2505" y="4357370"/>
            <a:ext cx="2959100" cy="2219325"/>
          </a:xfrm>
          <a:prstGeom prst="rect">
            <a:avLst/>
          </a:prstGeom>
        </p:spPr>
      </p:pic>
      <p:pic>
        <p:nvPicPr>
          <p:cNvPr id="100" name="IM 100"/>
          <p:cNvPicPr/>
          <p:nvPr/>
        </p:nvPicPr>
        <p:blipFill>
          <a:blip r:embed="rId4"/>
          <a:stretch>
            <a:fillRect/>
          </a:stretch>
        </p:blipFill>
        <p:spPr>
          <a:xfrm>
            <a:off x="8612505" y="2362835"/>
            <a:ext cx="2958465" cy="179514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445.50401574803146,&quot;left&quot;:52.290944881889764,&quot;top&quot;:83.4459842519685,&quot;width&quot;:841.9090551181101}"/>
</p:tagLst>
</file>

<file path=ppt/tags/tag2.xml><?xml version="1.0" encoding="utf-8"?>
<p:tagLst xmlns:p="http://schemas.openxmlformats.org/presentationml/2006/main">
  <p:tag name="KSO_WM_DIAGRAM_VIRTUALLY_FRAME" val="{&quot;height&quot;:279.25,&quot;left&quot;:8.3,&quot;top&quot;:106.1,&quot;width&quot;:935.95}"/>
</p:tagLst>
</file>

<file path=ppt/tags/tag3.xml><?xml version="1.0" encoding="utf-8"?>
<p:tagLst xmlns:p="http://schemas.openxmlformats.org/presentationml/2006/main">
  <p:tag name="KSO_WM_DIAGRAM_VIRTUALLY_FRAME" val="{&quot;height&quot;:279.25,&quot;left&quot;:8.3,&quot;top&quot;:106.1,&quot;width&quot;:935.95}"/>
</p:tagLst>
</file>

<file path=ppt/tags/tag4.xml><?xml version="1.0" encoding="utf-8"?>
<p:tagLst xmlns:p="http://schemas.openxmlformats.org/presentationml/2006/main">
  <p:tag name="KSO_WM_DIAGRAM_VIRTUALLY_FRAME" val="{&quot;height&quot;:279.25,&quot;left&quot;:8.3,&quot;top&quot;:106.1,&quot;width&quot;:935.95}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2008</Words>
  <Application>WPS 演示</Application>
  <PresentationFormat>宽屏</PresentationFormat>
  <Paragraphs>176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6" baseType="lpstr">
      <vt:lpstr>Arial</vt:lpstr>
      <vt:lpstr>宋体</vt:lpstr>
      <vt:lpstr>Wingdings</vt:lpstr>
      <vt:lpstr>微软雅黑</vt:lpstr>
      <vt:lpstr>方正粗黑宋简体</vt:lpstr>
      <vt:lpstr>Wingdings</vt:lpstr>
      <vt:lpstr>Calibri</vt:lpstr>
      <vt:lpstr>Arial Unicode MS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LYJ</cp:lastModifiedBy>
  <cp:revision>200</cp:revision>
  <dcterms:created xsi:type="dcterms:W3CDTF">2023-08-09T12:44:00Z</dcterms:created>
  <dcterms:modified xsi:type="dcterms:W3CDTF">2026-07-29T06:54:54Z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2052-11.8.2.8506</vt:lpwstr>
  </property>
  <property fmtid="{D5CDD505-2E9C-101B-9397-08002B2CF9AE}" pid="3" name="ICV">
    <vt:lpwstr>E0767A55A5104E65913A5D86BD080FBA_13</vt:lpwstr>
  </property>
</Properties>
</file>